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37"/>
  </p:notesMasterIdLst>
  <p:sldIdLst>
    <p:sldId id="256" r:id="rId2"/>
    <p:sldId id="259" r:id="rId3"/>
    <p:sldId id="257" r:id="rId4"/>
    <p:sldId id="271" r:id="rId5"/>
    <p:sldId id="262" r:id="rId6"/>
    <p:sldId id="258" r:id="rId7"/>
    <p:sldId id="270" r:id="rId8"/>
    <p:sldId id="263" r:id="rId9"/>
    <p:sldId id="264" r:id="rId10"/>
    <p:sldId id="266" r:id="rId11"/>
    <p:sldId id="267" r:id="rId12"/>
    <p:sldId id="268" r:id="rId13"/>
    <p:sldId id="288" r:id="rId14"/>
    <p:sldId id="269" r:id="rId15"/>
    <p:sldId id="272" r:id="rId16"/>
    <p:sldId id="273" r:id="rId17"/>
    <p:sldId id="274" r:id="rId18"/>
    <p:sldId id="286" r:id="rId19"/>
    <p:sldId id="275" r:id="rId20"/>
    <p:sldId id="276" r:id="rId21"/>
    <p:sldId id="277" r:id="rId22"/>
    <p:sldId id="278" r:id="rId23"/>
    <p:sldId id="287" r:id="rId24"/>
    <p:sldId id="279" r:id="rId25"/>
    <p:sldId id="283" r:id="rId26"/>
    <p:sldId id="280" r:id="rId27"/>
    <p:sldId id="281" r:id="rId28"/>
    <p:sldId id="282" r:id="rId29"/>
    <p:sldId id="285" r:id="rId30"/>
    <p:sldId id="289" r:id="rId31"/>
    <p:sldId id="290" r:id="rId32"/>
    <p:sldId id="284" r:id="rId33"/>
    <p:sldId id="293" r:id="rId34"/>
    <p:sldId id="292" r:id="rId35"/>
    <p:sldId id="291"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84" d="100"/>
          <a:sy n="84" d="100"/>
        </p:scale>
        <p:origin x="42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4F145-6689-4283-A986-620D1294C9EA}" type="datetimeFigureOut">
              <a:rPr lang="zh-CN" altLang="en-US" smtClean="0"/>
              <a:t>2021/7/27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4F745-B36A-44B1-B473-4EE6879E6B77}" type="slidenum">
              <a:rPr lang="zh-CN" altLang="en-US" smtClean="0"/>
              <a:t>‹#›</a:t>
            </a:fld>
            <a:endParaRPr lang="zh-CN" altLang="en-US"/>
          </a:p>
        </p:txBody>
      </p:sp>
    </p:spTree>
    <p:extLst>
      <p:ext uri="{BB962C8B-B14F-4D97-AF65-F5344CB8AC3E}">
        <p14:creationId xmlns:p14="http://schemas.microsoft.com/office/powerpoint/2010/main" val="264717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CONV1</a:t>
            </a:r>
            <a:r>
              <a:rPr lang="zh-CN" altLang="en-US" dirty="0" smtClean="0"/>
              <a:t>是一个</a:t>
            </a:r>
            <a:r>
              <a:rPr lang="en-US" altLang="zh-CN" dirty="0" smtClean="0"/>
              <a:t>S=4</a:t>
            </a:r>
            <a:r>
              <a:rPr lang="zh-CN" altLang="en-US" dirty="0" smtClean="0"/>
              <a:t>的</a:t>
            </a:r>
            <a:r>
              <a:rPr lang="en-US" altLang="zh-CN" dirty="0" smtClean="0"/>
              <a:t>11x11</a:t>
            </a:r>
            <a:r>
              <a:rPr lang="zh-CN" altLang="en-US" dirty="0" smtClean="0"/>
              <a:t>卷积，输出特征大小为</a:t>
            </a:r>
            <a:r>
              <a:rPr lang="en-US" altLang="zh-CN" dirty="0" smtClean="0"/>
              <a:t>55x55CONV2</a:t>
            </a:r>
            <a:r>
              <a:rPr lang="zh-CN" altLang="en-US" dirty="0" smtClean="0"/>
              <a:t>是一个</a:t>
            </a:r>
            <a:r>
              <a:rPr lang="en-US" altLang="zh-CN" dirty="0" smtClean="0"/>
              <a:t>S=1</a:t>
            </a:r>
            <a:r>
              <a:rPr lang="zh-CN" altLang="en-US" dirty="0" smtClean="0"/>
              <a:t>的</a:t>
            </a:r>
            <a:r>
              <a:rPr lang="en-US" altLang="zh-CN" dirty="0" smtClean="0"/>
              <a:t>5x5</a:t>
            </a:r>
            <a:r>
              <a:rPr lang="zh-CN" altLang="en-US" dirty="0" smtClean="0"/>
              <a:t>卷积，输出特征大小为</a:t>
            </a:r>
            <a:r>
              <a:rPr lang="en-US" altLang="zh-CN" dirty="0" smtClean="0"/>
              <a:t>27x27CONV3</a:t>
            </a:r>
            <a:r>
              <a:rPr lang="zh-CN" altLang="en-US" dirty="0" smtClean="0"/>
              <a:t>是一个 </a:t>
            </a:r>
            <a:r>
              <a:rPr lang="en-US" altLang="zh-CN" dirty="0" smtClean="0"/>
              <a:t>S=1</a:t>
            </a:r>
            <a:r>
              <a:rPr lang="zh-CN" altLang="en-US" dirty="0" smtClean="0"/>
              <a:t>的</a:t>
            </a:r>
            <a:r>
              <a:rPr lang="en-US" altLang="zh-CN" dirty="0" smtClean="0"/>
              <a:t>3x3</a:t>
            </a:r>
            <a:r>
              <a:rPr lang="zh-CN" altLang="en-US" dirty="0" smtClean="0"/>
              <a:t>卷积，输出特征大小为</a:t>
            </a:r>
            <a:r>
              <a:rPr lang="en-US" altLang="zh-CN" dirty="0" smtClean="0"/>
              <a:t>13x13CONV4&amp;5</a:t>
            </a:r>
            <a:r>
              <a:rPr lang="zh-CN" altLang="en-US" dirty="0" smtClean="0"/>
              <a:t>是一个</a:t>
            </a:r>
            <a:r>
              <a:rPr lang="en-US" altLang="zh-CN" dirty="0" smtClean="0"/>
              <a:t>S=1</a:t>
            </a:r>
            <a:r>
              <a:rPr lang="zh-CN" altLang="en-US" dirty="0" smtClean="0"/>
              <a:t>的</a:t>
            </a:r>
            <a:r>
              <a:rPr lang="en-US" altLang="zh-CN" dirty="0" smtClean="0"/>
              <a:t>3x3</a:t>
            </a:r>
            <a:r>
              <a:rPr lang="zh-CN" altLang="en-US" dirty="0" smtClean="0"/>
              <a:t>卷积，输出特征大小为</a:t>
            </a:r>
            <a:r>
              <a:rPr lang="en-US" altLang="zh-CN" dirty="0" smtClean="0"/>
              <a:t>13x13</a:t>
            </a:r>
            <a:r>
              <a:rPr lang="zh-CN" altLang="en-US" dirty="0" smtClean="0"/>
              <a:t>对</a:t>
            </a:r>
            <a:r>
              <a:rPr lang="en-US" altLang="zh-CN" dirty="0" smtClean="0"/>
              <a:t>CONV1</a:t>
            </a:r>
            <a:r>
              <a:rPr lang="zh-CN" altLang="en-US" dirty="0" smtClean="0"/>
              <a:t>，由于步长为</a:t>
            </a:r>
            <a:r>
              <a:rPr lang="en-US" altLang="zh-CN" dirty="0" smtClean="0"/>
              <a:t>4</a:t>
            </a:r>
            <a:r>
              <a:rPr lang="zh-CN" altLang="en-US" dirty="0" smtClean="0"/>
              <a:t>，因此输入特征的行不再是按照对角线复用，而是在（</a:t>
            </a:r>
            <a:r>
              <a:rPr lang="en-US" altLang="zh-CN" dirty="0" smtClean="0"/>
              <a:t>x+1,y+4)</a:t>
            </a:r>
            <a:r>
              <a:rPr lang="zh-CN" altLang="en-US" dirty="0" smtClean="0"/>
              <a:t>位置复用，在</a:t>
            </a:r>
            <a:r>
              <a:rPr lang="en-US" altLang="zh-CN" dirty="0" smtClean="0"/>
              <a:t>CONV1</a:t>
            </a:r>
            <a:r>
              <a:rPr lang="zh-CN" altLang="en-US" dirty="0" smtClean="0"/>
              <a:t>中，共有两个</a:t>
            </a:r>
            <a:r>
              <a:rPr lang="en-US" altLang="zh-CN" dirty="0" smtClean="0"/>
              <a:t>PE Set</a:t>
            </a:r>
            <a:r>
              <a:rPr lang="zh-CN" altLang="en-US" dirty="0" smtClean="0"/>
              <a:t>，并且这两个</a:t>
            </a:r>
            <a:r>
              <a:rPr lang="en-US" altLang="zh-CN" dirty="0" smtClean="0"/>
              <a:t>PE Set</a:t>
            </a:r>
            <a:r>
              <a:rPr lang="zh-CN" altLang="en-US" dirty="0" smtClean="0"/>
              <a:t>的输入特征行相同，因此可以判断，这是输入特征被</a:t>
            </a:r>
            <a:r>
              <a:rPr lang="en-US" altLang="zh-CN" dirty="0" smtClean="0"/>
              <a:t>2</a:t>
            </a:r>
            <a:r>
              <a:rPr lang="zh-CN" altLang="en-US" dirty="0" smtClean="0"/>
              <a:t>个卷积核复用的情况。对</a:t>
            </a:r>
            <a:r>
              <a:rPr lang="en-US" altLang="zh-CN" dirty="0" smtClean="0"/>
              <a:t>CONV2</a:t>
            </a:r>
            <a:r>
              <a:rPr lang="zh-CN" altLang="en-US" dirty="0" smtClean="0"/>
              <a:t>，步长为</a:t>
            </a:r>
            <a:r>
              <a:rPr lang="en-US" altLang="zh-CN" dirty="0" smtClean="0"/>
              <a:t>1</a:t>
            </a:r>
            <a:r>
              <a:rPr lang="zh-CN" altLang="en-US" dirty="0" smtClean="0"/>
              <a:t>，输入特征的行按照对角线复用，共两个</a:t>
            </a:r>
            <a:r>
              <a:rPr lang="en-US" altLang="zh-CN" dirty="0" smtClean="0"/>
              <a:t>PE Set</a:t>
            </a:r>
            <a:r>
              <a:rPr lang="zh-CN" altLang="en-US" dirty="0" smtClean="0"/>
              <a:t>，并且上一个</a:t>
            </a:r>
            <a:r>
              <a:rPr lang="en-US" altLang="zh-CN" dirty="0" smtClean="0"/>
              <a:t>PE Set</a:t>
            </a:r>
            <a:r>
              <a:rPr lang="zh-CN" altLang="en-US" dirty="0" smtClean="0"/>
              <a:t>的最后四行和下一个</a:t>
            </a:r>
            <a:r>
              <a:rPr lang="en-US" altLang="zh-CN" dirty="0" smtClean="0"/>
              <a:t>PE Set</a:t>
            </a:r>
            <a:r>
              <a:rPr lang="zh-CN" altLang="en-US" dirty="0" smtClean="0"/>
              <a:t>的最开始四行相同，因此，可以判断，上边的</a:t>
            </a:r>
            <a:r>
              <a:rPr lang="en-US" altLang="zh-CN" dirty="0" smtClean="0"/>
              <a:t>PE Set</a:t>
            </a:r>
            <a:r>
              <a:rPr lang="zh-CN" altLang="en-US" dirty="0" smtClean="0"/>
              <a:t>计算输出特征图的前</a:t>
            </a:r>
            <a:r>
              <a:rPr lang="en-US" altLang="zh-CN" dirty="0" smtClean="0"/>
              <a:t>14</a:t>
            </a:r>
            <a:r>
              <a:rPr lang="zh-CN" altLang="en-US" dirty="0" smtClean="0"/>
              <a:t>行，而下边的</a:t>
            </a:r>
            <a:r>
              <a:rPr lang="en-US" altLang="zh-CN" dirty="0" smtClean="0"/>
              <a:t>PE Set</a:t>
            </a:r>
            <a:r>
              <a:rPr lang="zh-CN" altLang="en-US" dirty="0" smtClean="0"/>
              <a:t>计算输出特征的后</a:t>
            </a:r>
            <a:r>
              <a:rPr lang="en-US" altLang="zh-CN" dirty="0" smtClean="0"/>
              <a:t>13</a:t>
            </a:r>
            <a:r>
              <a:rPr lang="zh-CN" altLang="en-US" dirty="0" smtClean="0"/>
              <a:t>行。对</a:t>
            </a:r>
            <a:r>
              <a:rPr lang="en-US" altLang="zh-CN" dirty="0" smtClean="0"/>
              <a:t>CONV3</a:t>
            </a:r>
            <a:r>
              <a:rPr lang="zh-CN" altLang="en-US" dirty="0" smtClean="0"/>
              <a:t>，共四个</a:t>
            </a:r>
            <a:r>
              <a:rPr lang="en-US" altLang="zh-CN" dirty="0" smtClean="0"/>
              <a:t>PE Set</a:t>
            </a:r>
            <a:r>
              <a:rPr lang="zh-CN" altLang="en-US" dirty="0" smtClean="0"/>
              <a:t>，且每个</a:t>
            </a:r>
            <a:r>
              <a:rPr lang="en-US" altLang="zh-CN" dirty="0" smtClean="0"/>
              <a:t>Set</a:t>
            </a:r>
            <a:r>
              <a:rPr lang="zh-CN" altLang="en-US" dirty="0" smtClean="0"/>
              <a:t>的输入特征的行都一样，因此可以判断，这是同一个输入特征被</a:t>
            </a:r>
            <a:r>
              <a:rPr lang="en-US" altLang="zh-CN" dirty="0" smtClean="0"/>
              <a:t>4</a:t>
            </a:r>
            <a:r>
              <a:rPr lang="zh-CN" altLang="en-US" dirty="0" smtClean="0"/>
              <a:t>个卷积核复用。对</a:t>
            </a:r>
            <a:r>
              <a:rPr lang="en-US" altLang="zh-CN" dirty="0" smtClean="0"/>
              <a:t>CONV4&amp;5</a:t>
            </a:r>
            <a:r>
              <a:rPr lang="zh-CN" altLang="en-US" dirty="0" smtClean="0"/>
              <a:t>，共四个</a:t>
            </a:r>
            <a:r>
              <a:rPr lang="en-US" altLang="zh-CN" dirty="0" smtClean="0"/>
              <a:t>PE</a:t>
            </a:r>
            <a:r>
              <a:rPr lang="zh-CN" altLang="en-US" dirty="0" smtClean="0"/>
              <a:t>，其中上边两个</a:t>
            </a:r>
            <a:r>
              <a:rPr lang="en-US" altLang="zh-CN" dirty="0" smtClean="0"/>
              <a:t>PE</a:t>
            </a:r>
            <a:r>
              <a:rPr lang="zh-CN" altLang="en-US" dirty="0" smtClean="0"/>
              <a:t>输入特征完全不同，可以判断为是输入特征的不同通道在进行计算，箭头则表示不同通道的部分和相加，而下边两个</a:t>
            </a:r>
            <a:r>
              <a:rPr lang="en-US" altLang="zh-CN" dirty="0" smtClean="0"/>
              <a:t>PE Set</a:t>
            </a:r>
            <a:r>
              <a:rPr lang="zh-CN" altLang="en-US" dirty="0" smtClean="0"/>
              <a:t>同上边两个情况完全相同，又能判断出有两个卷积核，因此这是</a:t>
            </a:r>
            <a:r>
              <a:rPr lang="en-US" altLang="zh-CN" dirty="0" smtClean="0"/>
              <a:t>M=2,C=2</a:t>
            </a:r>
            <a:r>
              <a:rPr lang="zh-CN" altLang="en-US" dirty="0" smtClean="0"/>
              <a:t>的情况。</a:t>
            </a:r>
          </a:p>
        </p:txBody>
      </p:sp>
      <p:sp>
        <p:nvSpPr>
          <p:cNvPr id="4" name="灯片编号占位符 3"/>
          <p:cNvSpPr>
            <a:spLocks noGrp="1"/>
          </p:cNvSpPr>
          <p:nvPr>
            <p:ph type="sldNum" sz="quarter" idx="10"/>
          </p:nvPr>
        </p:nvSpPr>
        <p:spPr/>
        <p:txBody>
          <a:bodyPr/>
          <a:lstStyle/>
          <a:p>
            <a:fld id="{67D4F745-B36A-44B1-B473-4EE6879E6B77}" type="slidenum">
              <a:rPr lang="zh-CN" altLang="en-US" smtClean="0"/>
              <a:t>17</a:t>
            </a:fld>
            <a:endParaRPr lang="zh-CN" altLang="en-US"/>
          </a:p>
        </p:txBody>
      </p:sp>
    </p:spTree>
    <p:extLst>
      <p:ext uri="{BB962C8B-B14F-4D97-AF65-F5344CB8AC3E}">
        <p14:creationId xmlns:p14="http://schemas.microsoft.com/office/powerpoint/2010/main" val="1639765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1146254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2891723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2034430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BB92C1-57C6-411F-B6D3-CF76371AC032}" type="slidenum">
              <a:rPr lang="zh-CN" altLang="en-US" smtClean="0"/>
              <a:t>‹#›</a:t>
            </a:fld>
            <a:endParaRPr lang="zh-CN" alt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4308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2021781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101017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1654138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2545415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smtClean="0"/>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309013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101220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274161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smtClean="0"/>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1274573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144492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148880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140659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smtClean="0"/>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1271405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CC1218D-F780-4597-83A1-AB8590FA160F}" type="datetimeFigureOut">
              <a:rPr lang="zh-CN" altLang="en-US" smtClean="0"/>
              <a:t>2021/7/27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4289555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CC1218D-F780-4597-83A1-AB8590FA160F}" type="datetimeFigureOut">
              <a:rPr lang="zh-CN" altLang="en-US" smtClean="0"/>
              <a:t>2021/7/27</a:t>
            </a:fld>
            <a:endParaRPr lang="zh-CN" alt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zh-CN" alt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3BB92C1-57C6-411F-B6D3-CF76371AC032}" type="slidenum">
              <a:rPr lang="zh-CN" altLang="en-US" smtClean="0"/>
              <a:t>‹#›</a:t>
            </a:fld>
            <a:endParaRPr lang="zh-CN" altLang="en-US"/>
          </a:p>
        </p:txBody>
      </p:sp>
    </p:spTree>
    <p:extLst>
      <p:ext uri="{BB962C8B-B14F-4D97-AF65-F5344CB8AC3E}">
        <p14:creationId xmlns:p14="http://schemas.microsoft.com/office/powerpoint/2010/main" val="283676129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eyeriss.mit.edu/energy.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1670" y="2079812"/>
            <a:ext cx="10793506" cy="2169825"/>
          </a:xfrm>
          <a:prstGeom prst="rect">
            <a:avLst/>
          </a:prstGeom>
          <a:noFill/>
        </p:spPr>
        <p:txBody>
          <a:bodyPr wrap="square" rtlCol="0">
            <a:spAutoFit/>
          </a:bodyPr>
          <a:lstStyle/>
          <a:p>
            <a:pPr algn="ctr"/>
            <a:r>
              <a:rPr lang="en-US" altLang="zh-CN" sz="4500" dirty="0" err="1" smtClean="0"/>
              <a:t>Eyeriss</a:t>
            </a:r>
            <a:r>
              <a:rPr lang="en-US" altLang="zh-CN" sz="4500" dirty="0" smtClean="0"/>
              <a:t>: An Energy-Efficient Reconfigurable</a:t>
            </a:r>
            <a:br>
              <a:rPr lang="en-US" altLang="zh-CN" sz="4500" dirty="0" smtClean="0"/>
            </a:br>
            <a:r>
              <a:rPr lang="en-US" altLang="zh-CN" sz="4500" dirty="0" smtClean="0"/>
              <a:t>Accelerator for Deep </a:t>
            </a:r>
            <a:br>
              <a:rPr lang="en-US" altLang="zh-CN" sz="4500" dirty="0" smtClean="0"/>
            </a:br>
            <a:r>
              <a:rPr lang="en-US" altLang="zh-CN" sz="4500" dirty="0" smtClean="0"/>
              <a:t>Convolutional Neural Networks</a:t>
            </a:r>
            <a:endParaRPr lang="zh-CN" altLang="en-US" sz="4500" dirty="0"/>
          </a:p>
        </p:txBody>
      </p:sp>
      <p:sp>
        <p:nvSpPr>
          <p:cNvPr id="6" name="文本框 5"/>
          <p:cNvSpPr txBox="1"/>
          <p:nvPr/>
        </p:nvSpPr>
        <p:spPr>
          <a:xfrm>
            <a:off x="4143591" y="4876800"/>
            <a:ext cx="3689664" cy="1815882"/>
          </a:xfrm>
          <a:prstGeom prst="rect">
            <a:avLst/>
          </a:prstGeom>
          <a:noFill/>
        </p:spPr>
        <p:txBody>
          <a:bodyPr wrap="none" rtlCol="0">
            <a:spAutoFit/>
          </a:bodyPr>
          <a:lstStyle/>
          <a:p>
            <a:pPr algn="ctr"/>
            <a:r>
              <a:rPr lang="en-US" altLang="zh-CN" sz="2800" dirty="0" smtClean="0"/>
              <a:t>Presenter: </a:t>
            </a:r>
            <a:r>
              <a:rPr lang="en-US" altLang="zh-CN" sz="2800" dirty="0" err="1" smtClean="0"/>
              <a:t>Pengcheng</a:t>
            </a:r>
            <a:r>
              <a:rPr lang="en-US" altLang="zh-CN" sz="2800" dirty="0" smtClean="0"/>
              <a:t> Xu</a:t>
            </a:r>
          </a:p>
          <a:p>
            <a:pPr algn="ctr"/>
            <a:r>
              <a:rPr lang="en-US" altLang="zh-CN" sz="2800" dirty="0" smtClean="0"/>
              <a:t>Junior ECE</a:t>
            </a:r>
          </a:p>
          <a:p>
            <a:pPr algn="ctr"/>
            <a:r>
              <a:rPr lang="en-US" altLang="zh-CN" sz="2800" dirty="0" smtClean="0"/>
              <a:t>VE370 2021Su</a:t>
            </a:r>
          </a:p>
          <a:p>
            <a:pPr algn="ctr"/>
            <a:r>
              <a:rPr lang="en-US" altLang="zh-CN" sz="2800" dirty="0" smtClean="0"/>
              <a:t>2021/7/27</a:t>
            </a:r>
            <a:endParaRPr lang="zh-CN" altLang="en-US" sz="2800" dirty="0"/>
          </a:p>
        </p:txBody>
      </p:sp>
    </p:spTree>
    <p:extLst>
      <p:ext uri="{BB962C8B-B14F-4D97-AF65-F5344CB8AC3E}">
        <p14:creationId xmlns:p14="http://schemas.microsoft.com/office/powerpoint/2010/main" val="16123077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5954" y="47419"/>
            <a:ext cx="10364451" cy="1596177"/>
          </a:xfrm>
        </p:spPr>
        <p:txBody>
          <a:bodyPr/>
          <a:lstStyle/>
          <a:p>
            <a:r>
              <a:rPr lang="en-US" altLang="zh-CN" dirty="0"/>
              <a:t>A</a:t>
            </a:r>
            <a:r>
              <a:rPr lang="en-US" altLang="zh-CN" dirty="0" smtClean="0"/>
              <a:t>. Energy-Efficient Dataflow:</a:t>
            </a:r>
            <a:br>
              <a:rPr lang="en-US" altLang="zh-CN" dirty="0" smtClean="0"/>
            </a:br>
            <a:r>
              <a:rPr lang="en-US" altLang="zh-CN" dirty="0" smtClean="0"/>
              <a:t>Row Stationary</a:t>
            </a:r>
            <a:endParaRPr lang="zh-CN" altLang="en-US" dirty="0"/>
          </a:p>
        </p:txBody>
      </p:sp>
      <p:sp>
        <p:nvSpPr>
          <p:cNvPr id="4" name="文本框 3"/>
          <p:cNvSpPr txBox="1"/>
          <p:nvPr/>
        </p:nvSpPr>
        <p:spPr>
          <a:xfrm>
            <a:off x="913775" y="3729317"/>
            <a:ext cx="10363826" cy="2785378"/>
          </a:xfrm>
          <a:prstGeom prst="rect">
            <a:avLst/>
          </a:prstGeom>
          <a:noFill/>
        </p:spPr>
        <p:txBody>
          <a:bodyPr wrap="square" rtlCol="0">
            <a:spAutoFit/>
          </a:bodyPr>
          <a:lstStyle/>
          <a:p>
            <a:pPr marL="342900" indent="-342900">
              <a:buFont typeface="Arial" panose="020B0604020202020204" pitchFamily="34" charset="0"/>
              <a:buChar char="•"/>
            </a:pPr>
            <a:r>
              <a:rPr lang="en-US" altLang="zh-CN" sz="2500" dirty="0" smtClean="0"/>
              <a:t>1) Convolutional Reuse: Each filter weight is reused E × F</a:t>
            </a:r>
          </a:p>
          <a:p>
            <a:pPr marL="342900" indent="-342900">
              <a:buFont typeface="Arial" panose="020B0604020202020204" pitchFamily="34" charset="0"/>
              <a:buChar char="•"/>
            </a:pPr>
            <a:r>
              <a:rPr lang="en-US" altLang="zh-CN" sz="2500" dirty="0" smtClean="0"/>
              <a:t>times in the same </a:t>
            </a:r>
            <a:r>
              <a:rPr lang="en-US" altLang="zh-CN" sz="2500" dirty="0" err="1" smtClean="0"/>
              <a:t>ifmap</a:t>
            </a:r>
            <a:r>
              <a:rPr lang="en-US" altLang="zh-CN" sz="2500" dirty="0" smtClean="0"/>
              <a:t> plane, and each </a:t>
            </a:r>
            <a:r>
              <a:rPr lang="en-US" altLang="zh-CN" sz="2500" dirty="0" err="1" smtClean="0"/>
              <a:t>ifmap</a:t>
            </a:r>
            <a:r>
              <a:rPr lang="en-US" altLang="zh-CN" sz="2500" dirty="0" smtClean="0"/>
              <a:t> pixel is usually reused R × S times in the same filter plane.</a:t>
            </a:r>
          </a:p>
          <a:p>
            <a:pPr marL="342900" indent="-342900">
              <a:buFont typeface="Arial" panose="020B0604020202020204" pitchFamily="34" charset="0"/>
              <a:buChar char="•"/>
            </a:pPr>
            <a:r>
              <a:rPr lang="en-US" altLang="zh-CN" sz="2500" dirty="0" smtClean="0"/>
              <a:t>2) Filter Reuse: Each filter weight is reused across the batch of N </a:t>
            </a:r>
            <a:r>
              <a:rPr lang="en-US" altLang="zh-CN" sz="2500" dirty="0" err="1" smtClean="0"/>
              <a:t>ifmaps</a:t>
            </a:r>
            <a:r>
              <a:rPr lang="en-US" altLang="zh-CN" sz="2500" dirty="0" smtClean="0"/>
              <a:t>.</a:t>
            </a:r>
          </a:p>
          <a:p>
            <a:pPr marL="342900" indent="-342900">
              <a:buFont typeface="Arial" panose="020B0604020202020204" pitchFamily="34" charset="0"/>
              <a:buChar char="•"/>
            </a:pPr>
            <a:r>
              <a:rPr lang="en-US" altLang="zh-CN" sz="2500" dirty="0" smtClean="0"/>
              <a:t>3) </a:t>
            </a:r>
            <a:r>
              <a:rPr lang="en-US" altLang="zh-CN" sz="2500" dirty="0" err="1" smtClean="0"/>
              <a:t>Ifmap</a:t>
            </a:r>
            <a:r>
              <a:rPr lang="en-US" altLang="zh-CN" sz="2500" dirty="0" smtClean="0"/>
              <a:t> Reuse: Each </a:t>
            </a:r>
            <a:r>
              <a:rPr lang="en-US" altLang="zh-CN" sz="2500" dirty="0" err="1" smtClean="0"/>
              <a:t>ifmap</a:t>
            </a:r>
            <a:r>
              <a:rPr lang="en-US" altLang="zh-CN" sz="2500" dirty="0" smtClean="0"/>
              <a:t> pixel is reused across M filters (to generate M </a:t>
            </a:r>
            <a:r>
              <a:rPr lang="en-US" altLang="zh-CN" sz="2500" dirty="0" err="1" smtClean="0"/>
              <a:t>ofmap</a:t>
            </a:r>
            <a:r>
              <a:rPr lang="en-US" altLang="zh-CN" sz="2500" dirty="0" smtClean="0"/>
              <a:t> channels).</a:t>
            </a:r>
            <a:endParaRPr lang="zh-CN" altLang="en-US" sz="2500" dirty="0" smtClean="0"/>
          </a:p>
          <a:p>
            <a:pPr marL="342900" indent="-342900">
              <a:buFont typeface="Arial" panose="020B0604020202020204" pitchFamily="34" charset="0"/>
              <a:buChar char="•"/>
            </a:pPr>
            <a:endParaRPr lang="zh-CN" altLang="en-US" sz="2500" dirty="0"/>
          </a:p>
        </p:txBody>
      </p:sp>
      <p:sp>
        <p:nvSpPr>
          <p:cNvPr id="5" name="矩形 4"/>
          <p:cNvSpPr/>
          <p:nvPr/>
        </p:nvSpPr>
        <p:spPr>
          <a:xfrm>
            <a:off x="1199743" y="1520705"/>
            <a:ext cx="10000661" cy="2015936"/>
          </a:xfrm>
          <a:prstGeom prst="rect">
            <a:avLst/>
          </a:prstGeom>
        </p:spPr>
        <p:txBody>
          <a:bodyPr wrap="square">
            <a:spAutoFit/>
          </a:bodyPr>
          <a:lstStyle/>
          <a:p>
            <a:r>
              <a:rPr lang="zh-CN" altLang="en-US" sz="2500" dirty="0" smtClean="0"/>
              <a:t>In eyeriss, the author proposes a dataflow structure row station (RS), which has good reconfigurable characteristics and can deal with multiple shape inputs. It also maximizes the reuse of data and reduces the data transmission, especially the access to off chip DRAM. In convolution operation, the forms of data reuse include:</a:t>
            </a:r>
            <a:endParaRPr lang="zh-CN" altLang="en-US" sz="2500" dirty="0"/>
          </a:p>
        </p:txBody>
      </p:sp>
    </p:spTree>
    <p:extLst>
      <p:ext uri="{BB962C8B-B14F-4D97-AF65-F5344CB8AC3E}">
        <p14:creationId xmlns:p14="http://schemas.microsoft.com/office/powerpoint/2010/main" val="17758758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1-D Convolution Primitive in a PE</a:t>
            </a:r>
            <a:br>
              <a:rPr lang="en-US" altLang="zh-CN" dirty="0"/>
            </a:br>
            <a:endParaRPr lang="zh-CN" altLang="en-US" dirty="0"/>
          </a:p>
        </p:txBody>
      </p:sp>
      <p:pic>
        <p:nvPicPr>
          <p:cNvPr id="5" name="图片 4"/>
          <p:cNvPicPr>
            <a:picLocks noChangeAspect="1"/>
          </p:cNvPicPr>
          <p:nvPr/>
        </p:nvPicPr>
        <p:blipFill>
          <a:blip r:embed="rId2"/>
          <a:stretch>
            <a:fillRect/>
          </a:stretch>
        </p:blipFill>
        <p:spPr>
          <a:xfrm>
            <a:off x="0" y="3706327"/>
            <a:ext cx="12192000" cy="3151673"/>
          </a:xfrm>
          <a:prstGeom prst="rect">
            <a:avLst/>
          </a:prstGeom>
        </p:spPr>
      </p:pic>
      <p:sp>
        <p:nvSpPr>
          <p:cNvPr id="6" name="矩形 5"/>
          <p:cNvSpPr/>
          <p:nvPr/>
        </p:nvSpPr>
        <p:spPr>
          <a:xfrm>
            <a:off x="809017" y="1494313"/>
            <a:ext cx="10573965" cy="2123658"/>
          </a:xfrm>
          <a:prstGeom prst="rect">
            <a:avLst/>
          </a:prstGeom>
        </p:spPr>
        <p:txBody>
          <a:bodyPr wrap="square">
            <a:spAutoFit/>
          </a:bodyPr>
          <a:lstStyle/>
          <a:p>
            <a:pPr marL="285750" indent="-285750">
              <a:buFont typeface="Arial" panose="020B0604020202020204" pitchFamily="34" charset="0"/>
              <a:buChar char="•"/>
            </a:pPr>
            <a:r>
              <a:rPr lang="zh-CN" altLang="en-US" sz="2200" dirty="0" smtClean="0"/>
              <a:t>One dimensional convolution calculation unit, which divides the two-dimensional convolution operation into one-dimensional convolution between each line. The operation result of one-dimensional convolution is partial sum, and the corresponding partial sum of multiple lines can be added to obtain the final operation result. As shown in the figure below:</a:t>
            </a:r>
            <a:endParaRPr lang="en-US" altLang="zh-CN" sz="2200" dirty="0" smtClean="0"/>
          </a:p>
          <a:p>
            <a:pPr marL="285750" indent="-285750">
              <a:buFont typeface="Arial" panose="020B0604020202020204" pitchFamily="34" charset="0"/>
              <a:buChar char="•"/>
            </a:pPr>
            <a:r>
              <a:rPr lang="zh-CN" altLang="en-US" sz="2200" dirty="0" smtClean="0"/>
              <a:t>Fig. 3. Processing sequence of a 1-D convolution primitive in a PE. In this example, the filter row size ( S ) and the ifmap row size ( W ) are 3 and 5,respectively.</a:t>
            </a:r>
            <a:endParaRPr lang="zh-CN" altLang="en-US" sz="2200" dirty="0"/>
          </a:p>
        </p:txBody>
      </p:sp>
    </p:spTree>
    <p:extLst>
      <p:ext uri="{BB962C8B-B14F-4D97-AF65-F5344CB8AC3E}">
        <p14:creationId xmlns:p14="http://schemas.microsoft.com/office/powerpoint/2010/main" val="3116773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6643" y="-418149"/>
            <a:ext cx="10018713" cy="1752599"/>
          </a:xfrm>
        </p:spPr>
        <p:txBody>
          <a:bodyPr/>
          <a:lstStyle/>
          <a:p>
            <a:r>
              <a:rPr lang="en-US" altLang="zh-CN" dirty="0"/>
              <a:t>2-D Convolution PE Set</a:t>
            </a:r>
            <a:endParaRPr lang="zh-CN" altLang="en-US" dirty="0"/>
          </a:p>
        </p:txBody>
      </p:sp>
      <p:pic>
        <p:nvPicPr>
          <p:cNvPr id="5" name="图片 4"/>
          <p:cNvPicPr>
            <a:picLocks noChangeAspect="1"/>
          </p:cNvPicPr>
          <p:nvPr/>
        </p:nvPicPr>
        <p:blipFill>
          <a:blip r:embed="rId2"/>
          <a:stretch>
            <a:fillRect/>
          </a:stretch>
        </p:blipFill>
        <p:spPr>
          <a:xfrm>
            <a:off x="0" y="3333514"/>
            <a:ext cx="12192000" cy="3524486"/>
          </a:xfrm>
          <a:prstGeom prst="rect">
            <a:avLst/>
          </a:prstGeom>
        </p:spPr>
      </p:pic>
      <p:sp>
        <p:nvSpPr>
          <p:cNvPr id="6" name="矩形 5"/>
          <p:cNvSpPr/>
          <p:nvPr/>
        </p:nvSpPr>
        <p:spPr>
          <a:xfrm>
            <a:off x="735105" y="871301"/>
            <a:ext cx="11008659" cy="2462213"/>
          </a:xfrm>
          <a:prstGeom prst="rect">
            <a:avLst/>
          </a:prstGeom>
        </p:spPr>
        <p:txBody>
          <a:bodyPr wrap="square">
            <a:spAutoFit/>
          </a:bodyPr>
          <a:lstStyle/>
          <a:p>
            <a:r>
              <a:rPr lang="zh-CN" altLang="en-US" sz="2200" dirty="0" smtClean="0"/>
              <a:t>The two-dimensional convolution calculation unit is shown in the figure below. Taking the convolution calculation of 3x3 convolution kernel and 5x5 input features as an example, each row of convolution kernel is broadcasted to the corresponding PE unit in the horizontal direction, each row of input features is broadcasted to the corresponding unit in the diagonal direction, and the partial sum is summed in the vertical direction to obtain the final result. If the size of convolution kernel is RXR and the size of output characteristic graph is exe, the arrangement of PE array should be row R and column E.</a:t>
            </a:r>
            <a:endParaRPr lang="zh-CN" altLang="en-US" sz="2200" dirty="0"/>
          </a:p>
        </p:txBody>
      </p:sp>
    </p:spTree>
    <p:extLst>
      <p:ext uri="{BB962C8B-B14F-4D97-AF65-F5344CB8AC3E}">
        <p14:creationId xmlns:p14="http://schemas.microsoft.com/office/powerpoint/2010/main" val="33382694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71337" y="1495425"/>
            <a:ext cx="4010025" cy="3314700"/>
          </a:xfrm>
          <a:prstGeom prst="rect">
            <a:avLst/>
          </a:prstGeom>
        </p:spPr>
      </p:pic>
      <p:pic>
        <p:nvPicPr>
          <p:cNvPr id="6" name="图片 5"/>
          <p:cNvPicPr>
            <a:picLocks noChangeAspect="1"/>
          </p:cNvPicPr>
          <p:nvPr/>
        </p:nvPicPr>
        <p:blipFill>
          <a:blip r:embed="rId3"/>
          <a:stretch>
            <a:fillRect/>
          </a:stretch>
        </p:blipFill>
        <p:spPr>
          <a:xfrm>
            <a:off x="24021" y="652461"/>
            <a:ext cx="3762375" cy="4905375"/>
          </a:xfrm>
          <a:prstGeom prst="rect">
            <a:avLst/>
          </a:prstGeom>
        </p:spPr>
      </p:pic>
      <p:pic>
        <p:nvPicPr>
          <p:cNvPr id="7" name="图片 6"/>
          <p:cNvPicPr>
            <a:picLocks noChangeAspect="1"/>
          </p:cNvPicPr>
          <p:nvPr/>
        </p:nvPicPr>
        <p:blipFill>
          <a:blip r:embed="rId4"/>
          <a:stretch>
            <a:fillRect/>
          </a:stretch>
        </p:blipFill>
        <p:spPr>
          <a:xfrm>
            <a:off x="3876814" y="700087"/>
            <a:ext cx="3876675" cy="4810125"/>
          </a:xfrm>
          <a:prstGeom prst="rect">
            <a:avLst/>
          </a:prstGeom>
        </p:spPr>
      </p:pic>
      <p:pic>
        <p:nvPicPr>
          <p:cNvPr id="9" name="图片 8"/>
          <p:cNvPicPr>
            <a:picLocks noChangeAspect="1"/>
          </p:cNvPicPr>
          <p:nvPr/>
        </p:nvPicPr>
        <p:blipFill>
          <a:blip r:embed="rId5"/>
          <a:stretch>
            <a:fillRect/>
          </a:stretch>
        </p:blipFill>
        <p:spPr>
          <a:xfrm>
            <a:off x="7934325" y="679356"/>
            <a:ext cx="4257675" cy="4533900"/>
          </a:xfrm>
          <a:prstGeom prst="rect">
            <a:avLst/>
          </a:prstGeom>
        </p:spPr>
      </p:pic>
    </p:spTree>
    <p:extLst>
      <p:ext uri="{BB962C8B-B14F-4D97-AF65-F5344CB8AC3E}">
        <p14:creationId xmlns:p14="http://schemas.microsoft.com/office/powerpoint/2010/main" val="410460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1705" y="283897"/>
            <a:ext cx="10364451" cy="1596177"/>
          </a:xfrm>
        </p:spPr>
        <p:txBody>
          <a:bodyPr/>
          <a:lstStyle/>
          <a:p>
            <a:r>
              <a:rPr lang="en-US" altLang="zh-CN" dirty="0"/>
              <a:t>Dimensions Beyond 2-D in PE </a:t>
            </a:r>
            <a:r>
              <a:rPr lang="en-US" altLang="zh-CN" dirty="0" smtClean="0"/>
              <a:t>Array</a:t>
            </a:r>
            <a:endParaRPr lang="zh-CN" altLang="en-US" dirty="0"/>
          </a:p>
        </p:txBody>
      </p:sp>
      <p:sp>
        <p:nvSpPr>
          <p:cNvPr id="5" name="文本框 4"/>
          <p:cNvSpPr txBox="1"/>
          <p:nvPr/>
        </p:nvSpPr>
        <p:spPr>
          <a:xfrm>
            <a:off x="502024" y="1524000"/>
            <a:ext cx="10794132" cy="4601260"/>
          </a:xfrm>
          <a:prstGeom prst="rect">
            <a:avLst/>
          </a:prstGeom>
          <a:noFill/>
        </p:spPr>
        <p:txBody>
          <a:bodyPr wrap="square" rtlCol="0">
            <a:spAutoFit/>
          </a:bodyPr>
          <a:lstStyle/>
          <a:p>
            <a:r>
              <a:rPr lang="en-US" altLang="zh-CN" sz="2500" dirty="0" smtClean="0"/>
              <a:t>Dimensions beyond 2-D in PE </a:t>
            </a:r>
            <a:r>
              <a:rPr lang="en-US" altLang="zh-CN" sz="2500" dirty="0" err="1" smtClean="0"/>
              <a:t>array.due</a:t>
            </a:r>
            <a:r>
              <a:rPr lang="en-US" altLang="zh-CN" sz="2500" dirty="0" smtClean="0"/>
              <a:t> to the existence of N, m and C, the actual convolution is not two-dimensional. Our method is to fix the two dimensions in the additional three-dimensional, and then only consider one dimension. In this way, there are three reuse modes:</a:t>
            </a:r>
          </a:p>
          <a:p>
            <a:endParaRPr lang="en-US" altLang="zh-CN" sz="2500" dirty="0" smtClean="0"/>
          </a:p>
          <a:p>
            <a:pPr marL="457200" indent="-457200">
              <a:buAutoNum type="arabicParenR"/>
            </a:pPr>
            <a:r>
              <a:rPr lang="en-US" altLang="zh-CN" sz="2500" dirty="0" smtClean="0"/>
              <a:t>different </a:t>
            </a:r>
            <a:r>
              <a:rPr lang="en-US" altLang="zh-CN" sz="2500" dirty="0" err="1" smtClean="0"/>
              <a:t>ifmapsreuse</a:t>
            </a:r>
            <a:r>
              <a:rPr lang="en-US" altLang="zh-CN" sz="2500" dirty="0" smtClean="0"/>
              <a:t> the same filter (i.e., filter reuse);  (N)</a:t>
            </a:r>
          </a:p>
          <a:p>
            <a:pPr marL="457200" indent="-457200">
              <a:buAutoNum type="arabicParenR"/>
            </a:pPr>
            <a:endParaRPr lang="en-US" altLang="zh-CN" sz="2500" dirty="0" smtClean="0"/>
          </a:p>
          <a:p>
            <a:r>
              <a:rPr lang="en-US" altLang="zh-CN" sz="2500" dirty="0" smtClean="0"/>
              <a:t>2) different filters </a:t>
            </a:r>
            <a:r>
              <a:rPr lang="en-US" altLang="zh-CN" sz="2500" dirty="0" err="1" smtClean="0"/>
              <a:t>reusethe</a:t>
            </a:r>
            <a:r>
              <a:rPr lang="en-US" altLang="zh-CN" sz="2500" dirty="0" smtClean="0"/>
              <a:t> same </a:t>
            </a:r>
            <a:r>
              <a:rPr lang="en-US" altLang="zh-CN" sz="2500" dirty="0" err="1" smtClean="0"/>
              <a:t>ifmap</a:t>
            </a:r>
            <a:r>
              <a:rPr lang="en-US" altLang="zh-CN" sz="2500" dirty="0" smtClean="0"/>
              <a:t> (i.e., </a:t>
            </a:r>
            <a:r>
              <a:rPr lang="en-US" altLang="zh-CN" sz="2500" dirty="0" err="1" smtClean="0"/>
              <a:t>ifmap</a:t>
            </a:r>
            <a:r>
              <a:rPr lang="en-US" altLang="zh-CN" sz="2500" dirty="0" smtClean="0"/>
              <a:t> reuse);  (M)</a:t>
            </a:r>
          </a:p>
          <a:p>
            <a:endParaRPr lang="en-US" altLang="zh-CN" sz="2500" dirty="0" smtClean="0"/>
          </a:p>
          <a:p>
            <a:r>
              <a:rPr lang="en-US" altLang="zh-CN" sz="2500" dirty="0" smtClean="0"/>
              <a:t> 3) filters and </a:t>
            </a:r>
            <a:r>
              <a:rPr lang="en-US" altLang="zh-CN" sz="2500" dirty="0" err="1" smtClean="0"/>
              <a:t>ifmaps</a:t>
            </a:r>
            <a:r>
              <a:rPr lang="en-US" altLang="zh-CN" sz="2500" dirty="0" smtClean="0"/>
              <a:t> from different channels can accumulate their </a:t>
            </a:r>
            <a:r>
              <a:rPr lang="en-US" altLang="zh-CN" sz="2500" dirty="0" err="1" smtClean="0"/>
              <a:t>psums</a:t>
            </a:r>
            <a:r>
              <a:rPr lang="en-US" altLang="zh-CN" sz="2500" dirty="0" smtClean="0"/>
              <a:t> together (i.e., </a:t>
            </a:r>
            <a:r>
              <a:rPr lang="en-US" altLang="zh-CN" sz="2500" dirty="0" err="1" smtClean="0"/>
              <a:t>psum</a:t>
            </a:r>
            <a:r>
              <a:rPr lang="en-US" altLang="zh-CN" sz="2500" dirty="0" smtClean="0"/>
              <a:t> accumulation).  (C)</a:t>
            </a:r>
          </a:p>
          <a:p>
            <a:endParaRPr lang="zh-CN" altLang="en-US" dirty="0"/>
          </a:p>
        </p:txBody>
      </p:sp>
    </p:spTree>
    <p:extLst>
      <p:ext uri="{BB962C8B-B14F-4D97-AF65-F5344CB8AC3E}">
        <p14:creationId xmlns:p14="http://schemas.microsoft.com/office/powerpoint/2010/main" val="3055560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162860" y="495300"/>
            <a:ext cx="9172575" cy="6362700"/>
          </a:xfrm>
          <a:prstGeom prst="rect">
            <a:avLst/>
          </a:prstGeom>
        </p:spPr>
      </p:pic>
      <p:sp>
        <p:nvSpPr>
          <p:cNvPr id="6" name="矩形 5"/>
          <p:cNvSpPr/>
          <p:nvPr/>
        </p:nvSpPr>
        <p:spPr>
          <a:xfrm>
            <a:off x="197224" y="1102578"/>
            <a:ext cx="2965636" cy="5755422"/>
          </a:xfrm>
          <a:prstGeom prst="rect">
            <a:avLst/>
          </a:prstGeom>
        </p:spPr>
        <p:txBody>
          <a:bodyPr wrap="square">
            <a:spAutoFit/>
          </a:bodyPr>
          <a:lstStyle/>
          <a:p>
            <a:r>
              <a:rPr lang="zh-CN" altLang="en-US" sz="2300" dirty="0" smtClean="0"/>
              <a:t>As shown in the figure, it is the schematic diagram of three multiplexing modes. Different input features reuse the same convolution core. See (a), which can be realized only by splicing the lines of different input feature diagrams, while (b) and (c) are the schematic diagrams of multiplexing modes 2 and 3 respectively.</a:t>
            </a:r>
            <a:endParaRPr lang="zh-CN" altLang="en-US" sz="2300" dirty="0"/>
          </a:p>
        </p:txBody>
      </p:sp>
      <p:sp>
        <p:nvSpPr>
          <p:cNvPr id="7" name="标题 1"/>
          <p:cNvSpPr>
            <a:spLocks noGrp="1"/>
          </p:cNvSpPr>
          <p:nvPr>
            <p:ph type="title"/>
          </p:nvPr>
        </p:nvSpPr>
        <p:spPr>
          <a:xfrm>
            <a:off x="1215211" y="-493599"/>
            <a:ext cx="10364451" cy="1596177"/>
          </a:xfrm>
        </p:spPr>
        <p:txBody>
          <a:bodyPr/>
          <a:lstStyle/>
          <a:p>
            <a:r>
              <a:rPr lang="en-US" altLang="zh-CN" dirty="0"/>
              <a:t>Dimensions Beyond 2-D in PE </a:t>
            </a:r>
            <a:r>
              <a:rPr lang="en-US" altLang="zh-CN" dirty="0" smtClean="0"/>
              <a:t>Array</a:t>
            </a:r>
            <a:endParaRPr lang="zh-CN" altLang="en-US" dirty="0"/>
          </a:p>
        </p:txBody>
      </p:sp>
    </p:spTree>
    <p:extLst>
      <p:ext uri="{BB962C8B-B14F-4D97-AF65-F5344CB8AC3E}">
        <p14:creationId xmlns:p14="http://schemas.microsoft.com/office/powerpoint/2010/main" val="3220618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Dimensions Beyond 2-D in PE Array</a:t>
            </a:r>
            <a:endParaRPr lang="zh-CN" altLang="en-US" dirty="0"/>
          </a:p>
        </p:txBody>
      </p:sp>
      <p:sp>
        <p:nvSpPr>
          <p:cNvPr id="4" name="矩形 3"/>
          <p:cNvSpPr/>
          <p:nvPr/>
        </p:nvSpPr>
        <p:spPr>
          <a:xfrm>
            <a:off x="913775" y="2506107"/>
            <a:ext cx="9897660" cy="2400657"/>
          </a:xfrm>
          <a:prstGeom prst="rect">
            <a:avLst/>
          </a:prstGeom>
        </p:spPr>
        <p:txBody>
          <a:bodyPr wrap="square">
            <a:spAutoFit/>
          </a:bodyPr>
          <a:lstStyle/>
          <a:p>
            <a:pPr marL="342900" indent="-342900">
              <a:buFont typeface="Arial" panose="020B0604020202020204" pitchFamily="34" charset="0"/>
              <a:buChar char="•"/>
            </a:pPr>
            <a:r>
              <a:rPr lang="en-US" altLang="zh-CN" sz="2500" dirty="0" smtClean="0"/>
              <a:t>There are two main ways to realize high-dimensional convolution:</a:t>
            </a:r>
          </a:p>
          <a:p>
            <a:pPr marL="342900" indent="-342900">
              <a:buFont typeface="Arial" panose="020B0604020202020204" pitchFamily="34" charset="0"/>
              <a:buChar char="•"/>
            </a:pPr>
            <a:endParaRPr lang="en-US" altLang="zh-CN" sz="2500" dirty="0" smtClean="0"/>
          </a:p>
          <a:p>
            <a:pPr marL="342900" indent="-342900">
              <a:buFont typeface="Arial" panose="020B0604020202020204" pitchFamily="34" charset="0"/>
              <a:buChar char="•"/>
            </a:pPr>
            <a:r>
              <a:rPr lang="en-US" altLang="zh-CN" sz="2500" dirty="0" smtClean="0"/>
              <a:t>Multiple 2-D Convolutions in a PE Set</a:t>
            </a:r>
          </a:p>
          <a:p>
            <a:pPr marL="342900" indent="-342900">
              <a:buFont typeface="Arial" panose="020B0604020202020204" pitchFamily="34" charset="0"/>
              <a:buChar char="•"/>
            </a:pPr>
            <a:endParaRPr lang="en-US" altLang="zh-CN" sz="2500" dirty="0" smtClean="0"/>
          </a:p>
          <a:p>
            <a:pPr marL="342900" indent="-342900">
              <a:buFont typeface="Arial" panose="020B0604020202020204" pitchFamily="34" charset="0"/>
              <a:buChar char="•"/>
            </a:pPr>
            <a:r>
              <a:rPr lang="en-US" altLang="zh-CN" sz="2500" dirty="0" smtClean="0"/>
              <a:t>Multiple PE Sets in the PE Array</a:t>
            </a:r>
          </a:p>
          <a:p>
            <a:pPr marL="342900" indent="-342900">
              <a:buFont typeface="Arial" panose="020B0604020202020204" pitchFamily="34" charset="0"/>
              <a:buChar char="•"/>
            </a:pPr>
            <a:endParaRPr lang="zh-CN" altLang="en-US" sz="2500" dirty="0"/>
          </a:p>
        </p:txBody>
      </p:sp>
    </p:spTree>
    <p:extLst>
      <p:ext uri="{BB962C8B-B14F-4D97-AF65-F5344CB8AC3E}">
        <p14:creationId xmlns:p14="http://schemas.microsoft.com/office/powerpoint/2010/main" val="25245506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3422" y="-483049"/>
            <a:ext cx="10364451" cy="1596177"/>
          </a:xfrm>
        </p:spPr>
        <p:txBody>
          <a:bodyPr/>
          <a:lstStyle/>
          <a:p>
            <a:r>
              <a:rPr lang="en-US" altLang="zh-CN" dirty="0"/>
              <a:t>Multiple PE Sets in the PE </a:t>
            </a:r>
            <a:r>
              <a:rPr lang="en-US" altLang="zh-CN" dirty="0" smtClean="0"/>
              <a:t>Array</a:t>
            </a:r>
            <a:endParaRPr lang="zh-CN" altLang="en-US" dirty="0"/>
          </a:p>
        </p:txBody>
      </p:sp>
      <p:pic>
        <p:nvPicPr>
          <p:cNvPr id="4" name="图片 3"/>
          <p:cNvPicPr>
            <a:picLocks noChangeAspect="1"/>
          </p:cNvPicPr>
          <p:nvPr/>
        </p:nvPicPr>
        <p:blipFill>
          <a:blip r:embed="rId3"/>
          <a:stretch>
            <a:fillRect/>
          </a:stretch>
        </p:blipFill>
        <p:spPr>
          <a:xfrm>
            <a:off x="0" y="2819038"/>
            <a:ext cx="11779624" cy="4282409"/>
          </a:xfrm>
          <a:prstGeom prst="rect">
            <a:avLst/>
          </a:prstGeom>
        </p:spPr>
      </p:pic>
      <p:sp>
        <p:nvSpPr>
          <p:cNvPr id="5" name="矩形 4"/>
          <p:cNvSpPr/>
          <p:nvPr/>
        </p:nvSpPr>
        <p:spPr>
          <a:xfrm>
            <a:off x="125506" y="673423"/>
            <a:ext cx="11654118" cy="2785378"/>
          </a:xfrm>
          <a:prstGeom prst="rect">
            <a:avLst/>
          </a:prstGeom>
        </p:spPr>
        <p:txBody>
          <a:bodyPr wrap="square">
            <a:spAutoFit/>
          </a:bodyPr>
          <a:lstStyle/>
          <a:p>
            <a:pPr marL="285750" indent="-285750">
              <a:buFont typeface="Arial" panose="020B0604020202020204" pitchFamily="34" charset="0"/>
              <a:buChar char="•"/>
            </a:pPr>
            <a:r>
              <a:rPr lang="en-US" altLang="zh-CN" sz="2500" dirty="0" smtClean="0"/>
              <a:t>That is, multiple PE sets are used to realize high-dimensional convolution, which is easier to understand than the former, as shown in the following figure</a:t>
            </a:r>
          </a:p>
          <a:p>
            <a:pPr marL="285750" indent="-285750">
              <a:buFont typeface="Arial" panose="020B0604020202020204" pitchFamily="34" charset="0"/>
              <a:buChar char="•"/>
            </a:pPr>
            <a:r>
              <a:rPr lang="en-US" altLang="zh-CN" sz="2500" dirty="0" smtClean="0"/>
              <a:t>Mapping of the PE sets on the spatial array of 168 PEs for the CONV layers in </a:t>
            </a:r>
            <a:r>
              <a:rPr lang="en-US" altLang="zh-CN" sz="2500" dirty="0" err="1" smtClean="0"/>
              <a:t>AlexNet</a:t>
            </a:r>
            <a:r>
              <a:rPr lang="en-US" altLang="zh-CN" sz="2500" dirty="0" smtClean="0"/>
              <a:t>.</a:t>
            </a:r>
          </a:p>
          <a:p>
            <a:pPr marL="285750" indent="-285750">
              <a:buFont typeface="Arial" panose="020B0604020202020204" pitchFamily="34" charset="0"/>
              <a:buChar char="•"/>
            </a:pPr>
            <a:r>
              <a:rPr lang="en-US" altLang="zh-CN" sz="2500" dirty="0" smtClean="0"/>
              <a:t> For the colored PEs, </a:t>
            </a:r>
            <a:r>
              <a:rPr lang="en-US" altLang="zh-CN" sz="2500" u="sng" dirty="0" smtClean="0"/>
              <a:t>the PEs with the same color receive the same </a:t>
            </a:r>
            <a:r>
              <a:rPr lang="en-US" altLang="zh-CN" sz="2500" u="sng" dirty="0" err="1" smtClean="0"/>
              <a:t>ifmap</a:t>
            </a:r>
            <a:r>
              <a:rPr lang="en-US" altLang="zh-CN" sz="2500" u="sng" dirty="0" smtClean="0"/>
              <a:t> value in the same cycle. </a:t>
            </a:r>
            <a:r>
              <a:rPr lang="en-US" altLang="zh-CN" sz="2500" dirty="0" smtClean="0"/>
              <a:t>The arrow between two PE sets indicates that their </a:t>
            </a:r>
            <a:r>
              <a:rPr lang="en-US" altLang="zh-CN" sz="2500" dirty="0" err="1" smtClean="0"/>
              <a:t>psums</a:t>
            </a:r>
            <a:r>
              <a:rPr lang="en-US" altLang="zh-CN" sz="2500" dirty="0" smtClean="0"/>
              <a:t> can be accumulated together.</a:t>
            </a:r>
            <a:endParaRPr lang="zh-CN" altLang="en-US" sz="2500" dirty="0" smtClean="0"/>
          </a:p>
          <a:p>
            <a:pPr marL="285750" indent="-285750">
              <a:buFont typeface="Arial" panose="020B0604020202020204" pitchFamily="34" charset="0"/>
              <a:buChar char="•"/>
            </a:pPr>
            <a:endParaRPr lang="zh-CN" altLang="en-US" sz="2500" dirty="0"/>
          </a:p>
        </p:txBody>
      </p:sp>
    </p:spTree>
    <p:extLst>
      <p:ext uri="{BB962C8B-B14F-4D97-AF65-F5344CB8AC3E}">
        <p14:creationId xmlns:p14="http://schemas.microsoft.com/office/powerpoint/2010/main" val="3391006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a:xfrm>
            <a:off x="707899" y="798088"/>
            <a:ext cx="10363826" cy="3424107"/>
          </a:xfrm>
        </p:spPr>
        <p:txBody>
          <a:bodyPr/>
          <a:lstStyle/>
          <a:p>
            <a:r>
              <a:rPr lang="en-US" altLang="zh-CN" dirty="0"/>
              <a:t>Conv1 is a 11x11 convolution with S = 4, </a:t>
            </a:r>
            <a:r>
              <a:rPr lang="en-US" altLang="zh-CN" dirty="0" smtClean="0"/>
              <a:t>output </a:t>
            </a:r>
            <a:r>
              <a:rPr lang="en-US" altLang="zh-CN" dirty="0"/>
              <a:t>characteristic size is </a:t>
            </a:r>
            <a:r>
              <a:rPr lang="en-US" altLang="zh-CN" dirty="0" smtClean="0"/>
              <a:t>55x55</a:t>
            </a:r>
          </a:p>
          <a:p>
            <a:r>
              <a:rPr lang="en-US" altLang="zh-CN" dirty="0" smtClean="0"/>
              <a:t>Conv2 </a:t>
            </a:r>
            <a:r>
              <a:rPr lang="en-US" altLang="zh-CN" dirty="0"/>
              <a:t>is a 5x5 convolution with S = 1, </a:t>
            </a:r>
            <a:r>
              <a:rPr lang="en-US" altLang="zh-CN" dirty="0" smtClean="0"/>
              <a:t>output </a:t>
            </a:r>
            <a:r>
              <a:rPr lang="en-US" altLang="zh-CN" dirty="0"/>
              <a:t>characteristic size is </a:t>
            </a:r>
            <a:r>
              <a:rPr lang="en-US" altLang="zh-CN" dirty="0" smtClean="0"/>
              <a:t>27x27</a:t>
            </a:r>
          </a:p>
          <a:p>
            <a:r>
              <a:rPr lang="en-US" altLang="zh-CN" dirty="0" smtClean="0"/>
              <a:t>Conv3 </a:t>
            </a:r>
            <a:r>
              <a:rPr lang="en-US" altLang="zh-CN" dirty="0"/>
              <a:t>is a 3x3 convolution with S = 1, </a:t>
            </a:r>
            <a:r>
              <a:rPr lang="en-US" altLang="zh-CN" dirty="0" smtClean="0"/>
              <a:t>output </a:t>
            </a:r>
            <a:r>
              <a:rPr lang="en-US" altLang="zh-CN" dirty="0"/>
              <a:t>characteristic size is </a:t>
            </a:r>
            <a:r>
              <a:rPr lang="en-US" altLang="zh-CN" dirty="0" smtClean="0"/>
              <a:t>13x13</a:t>
            </a:r>
          </a:p>
          <a:p>
            <a:r>
              <a:rPr lang="en-US" altLang="zh-CN" dirty="0" smtClean="0"/>
              <a:t>Conv4 </a:t>
            </a:r>
            <a:r>
              <a:rPr lang="en-US" altLang="zh-CN" dirty="0"/>
              <a:t>&amp; 5 is a 3x3 convolution with S = 1, </a:t>
            </a:r>
            <a:r>
              <a:rPr lang="en-US" altLang="zh-CN" dirty="0" smtClean="0"/>
              <a:t>output </a:t>
            </a:r>
            <a:r>
              <a:rPr lang="en-US" altLang="zh-CN" dirty="0"/>
              <a:t>characteristic size is 13x13</a:t>
            </a:r>
            <a:endParaRPr lang="zh-CN" altLang="en-US" dirty="0"/>
          </a:p>
        </p:txBody>
      </p:sp>
      <p:pic>
        <p:nvPicPr>
          <p:cNvPr id="4" name="图片 3"/>
          <p:cNvPicPr>
            <a:picLocks noChangeAspect="1"/>
          </p:cNvPicPr>
          <p:nvPr/>
        </p:nvPicPr>
        <p:blipFill>
          <a:blip r:embed="rId2"/>
          <a:stretch>
            <a:fillRect/>
          </a:stretch>
        </p:blipFill>
        <p:spPr>
          <a:xfrm>
            <a:off x="0" y="2819038"/>
            <a:ext cx="11779624" cy="4282409"/>
          </a:xfrm>
          <a:prstGeom prst="rect">
            <a:avLst/>
          </a:prstGeom>
        </p:spPr>
      </p:pic>
      <p:sp>
        <p:nvSpPr>
          <p:cNvPr id="5" name="标题 1"/>
          <p:cNvSpPr>
            <a:spLocks noGrp="1"/>
          </p:cNvSpPr>
          <p:nvPr>
            <p:ph type="title"/>
          </p:nvPr>
        </p:nvSpPr>
        <p:spPr>
          <a:xfrm>
            <a:off x="1003422" y="-483049"/>
            <a:ext cx="10364451" cy="1596177"/>
          </a:xfrm>
        </p:spPr>
        <p:txBody>
          <a:bodyPr/>
          <a:lstStyle/>
          <a:p>
            <a:r>
              <a:rPr lang="en-US" altLang="zh-CN" dirty="0"/>
              <a:t>Multiple PE Sets in the PE </a:t>
            </a:r>
            <a:r>
              <a:rPr lang="en-US" altLang="zh-CN" dirty="0" smtClean="0"/>
              <a:t>Array</a:t>
            </a:r>
            <a:endParaRPr lang="zh-CN" altLang="en-US" dirty="0"/>
          </a:p>
        </p:txBody>
      </p:sp>
    </p:spTree>
    <p:extLst>
      <p:ext uri="{BB962C8B-B14F-4D97-AF65-F5344CB8AC3E}">
        <p14:creationId xmlns:p14="http://schemas.microsoft.com/office/powerpoint/2010/main" val="3700608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9247" y="404785"/>
            <a:ext cx="10364451" cy="1596177"/>
          </a:xfrm>
        </p:spPr>
        <p:txBody>
          <a:bodyPr/>
          <a:lstStyle/>
          <a:p>
            <a:r>
              <a:rPr lang="en-US" altLang="zh-CN" dirty="0"/>
              <a:t>B. Exploit Data Statistics</a:t>
            </a:r>
            <a:endParaRPr lang="zh-CN" altLang="en-US" dirty="0"/>
          </a:p>
        </p:txBody>
      </p:sp>
      <p:sp>
        <p:nvSpPr>
          <p:cNvPr id="4" name="矩形 3"/>
          <p:cNvSpPr/>
          <p:nvPr/>
        </p:nvSpPr>
        <p:spPr>
          <a:xfrm>
            <a:off x="699247" y="2000962"/>
            <a:ext cx="10076329" cy="3970318"/>
          </a:xfrm>
          <a:prstGeom prst="rect">
            <a:avLst/>
          </a:prstGeom>
        </p:spPr>
        <p:txBody>
          <a:bodyPr wrap="square">
            <a:spAutoFit/>
          </a:bodyPr>
          <a:lstStyle/>
          <a:p>
            <a:pPr marL="457200" indent="-457200">
              <a:buFont typeface="Arial" panose="020B0604020202020204" pitchFamily="34" charset="0"/>
              <a:buChar char="•"/>
            </a:pPr>
            <a:r>
              <a:rPr lang="zh-CN" altLang="en-US" sz="2800" dirty="0" smtClean="0"/>
              <a:t>Although RS structure greatly reduces the number of data transmission and improves energy efficiency, in order to further optimize, the author also makes data statistics and excavates the optimization direction</a:t>
            </a:r>
            <a:endParaRPr lang="en-US" altLang="zh-CN" sz="2800" dirty="0" smtClean="0"/>
          </a:p>
          <a:p>
            <a:pPr marL="457200" indent="-457200">
              <a:buFont typeface="Arial" panose="020B0604020202020204" pitchFamily="34" charset="0"/>
              <a:buChar char="•"/>
            </a:pPr>
            <a:endParaRPr lang="en-US" altLang="zh-CN" sz="2800" dirty="0" smtClean="0"/>
          </a:p>
          <a:p>
            <a:pPr marL="342900" indent="-342900">
              <a:buAutoNum type="arabicParenR"/>
            </a:pPr>
            <a:r>
              <a:rPr lang="zh-CN" altLang="en-US" sz="2800" dirty="0" smtClean="0"/>
              <a:t>Reduce access to off chip DRAM because access to DRAM is the most time-consuming and energy consuming storage system</a:t>
            </a:r>
            <a:endParaRPr lang="en-US" altLang="zh-CN" sz="2800" dirty="0" smtClean="0"/>
          </a:p>
          <a:p>
            <a:pPr marL="342900" indent="-342900">
              <a:buAutoNum type="arabicParenR"/>
            </a:pPr>
            <a:endParaRPr lang="en-US" altLang="zh-CN" sz="2800" dirty="0"/>
          </a:p>
          <a:p>
            <a:pPr marL="342900" indent="-342900">
              <a:buAutoNum type="arabicParenR"/>
            </a:pPr>
            <a:r>
              <a:rPr lang="zh-CN" altLang="en-US" sz="2800" dirty="0" smtClean="0"/>
              <a:t>Skip unnecessary calculations, such as the multiplication of and 0</a:t>
            </a:r>
            <a:endParaRPr lang="zh-CN" altLang="en-US" sz="2800" dirty="0"/>
          </a:p>
        </p:txBody>
      </p:sp>
    </p:spTree>
    <p:extLst>
      <p:ext uri="{BB962C8B-B14F-4D97-AF65-F5344CB8AC3E}">
        <p14:creationId xmlns:p14="http://schemas.microsoft.com/office/powerpoint/2010/main" val="1745381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012" y="336414"/>
            <a:ext cx="10364451" cy="1596177"/>
          </a:xfrm>
        </p:spPr>
        <p:txBody>
          <a:bodyPr/>
          <a:lstStyle/>
          <a:p>
            <a:r>
              <a:rPr lang="en-US" altLang="zh-CN" dirty="0" smtClean="0"/>
              <a:t>contents</a:t>
            </a:r>
            <a:endParaRPr lang="zh-CN" altLang="en-US" dirty="0"/>
          </a:p>
        </p:txBody>
      </p:sp>
      <p:sp>
        <p:nvSpPr>
          <p:cNvPr id="5" name="矩形 4"/>
          <p:cNvSpPr/>
          <p:nvPr/>
        </p:nvSpPr>
        <p:spPr>
          <a:xfrm>
            <a:off x="6491592" y="2311997"/>
            <a:ext cx="6096000" cy="3970318"/>
          </a:xfrm>
          <a:prstGeom prst="rect">
            <a:avLst/>
          </a:prstGeom>
        </p:spPr>
        <p:txBody>
          <a:bodyPr>
            <a:spAutoFit/>
          </a:bodyPr>
          <a:lstStyle/>
          <a:p>
            <a:r>
              <a:rPr lang="en-US" altLang="zh-CN" b="1" dirty="0" smtClean="0"/>
              <a:t>3.SYSTEM MODULES</a:t>
            </a:r>
          </a:p>
          <a:p>
            <a:r>
              <a:rPr lang="en-US" altLang="zh-CN" b="1" dirty="0" smtClean="0"/>
              <a:t>    A. Global Buffer</a:t>
            </a:r>
          </a:p>
          <a:p>
            <a:r>
              <a:rPr lang="en-US" altLang="zh-CN" b="1" dirty="0" smtClean="0"/>
              <a:t>    B. Network-on-Chip</a:t>
            </a:r>
          </a:p>
          <a:p>
            <a:r>
              <a:rPr lang="en-US" altLang="zh-CN" b="1" dirty="0" smtClean="0"/>
              <a:t>        1)Global Input Network</a:t>
            </a:r>
          </a:p>
          <a:p>
            <a:r>
              <a:rPr lang="en-US" altLang="zh-CN" b="1" dirty="0" smtClean="0"/>
              <a:t>        2)Global Output Network</a:t>
            </a:r>
          </a:p>
          <a:p>
            <a:r>
              <a:rPr lang="en-US" altLang="zh-CN" b="1" dirty="0" smtClean="0"/>
              <a:t>        3)Local Network</a:t>
            </a:r>
          </a:p>
          <a:p>
            <a:r>
              <a:rPr lang="en-US" altLang="zh-CN" b="1" dirty="0" smtClean="0"/>
              <a:t>    C. Processing Element and Data Gating</a:t>
            </a:r>
          </a:p>
          <a:p>
            <a:endParaRPr lang="en-US" altLang="zh-CN" b="1" dirty="0"/>
          </a:p>
          <a:p>
            <a:r>
              <a:rPr lang="en-US" altLang="zh-CN" b="1" dirty="0" smtClean="0"/>
              <a:t>4.Experiment&amp;Result</a:t>
            </a:r>
          </a:p>
          <a:p>
            <a:r>
              <a:rPr lang="en-US" altLang="zh-CN" b="1" dirty="0" smtClean="0"/>
              <a:t>    A. </a:t>
            </a:r>
            <a:r>
              <a:rPr lang="en-US" altLang="zh-CN" b="1" dirty="0" err="1" smtClean="0"/>
              <a:t>AlexNet</a:t>
            </a:r>
            <a:endParaRPr lang="en-US" altLang="zh-CN" b="1" dirty="0" smtClean="0"/>
          </a:p>
          <a:p>
            <a:r>
              <a:rPr lang="en-US" altLang="zh-CN" b="1" dirty="0" smtClean="0"/>
              <a:t>    B.  VGG-16</a:t>
            </a:r>
          </a:p>
          <a:p>
            <a:endParaRPr lang="en-US" altLang="zh-CN" b="1" dirty="0" smtClean="0"/>
          </a:p>
          <a:p>
            <a:r>
              <a:rPr lang="en-US" altLang="zh-CN" b="1" dirty="0" smtClean="0"/>
              <a:t>5.Conclusion</a:t>
            </a:r>
          </a:p>
          <a:p>
            <a:endParaRPr lang="en-US" altLang="zh-CN" b="1" dirty="0"/>
          </a:p>
        </p:txBody>
      </p:sp>
      <p:sp>
        <p:nvSpPr>
          <p:cNvPr id="6" name="矩形 5"/>
          <p:cNvSpPr/>
          <p:nvPr/>
        </p:nvSpPr>
        <p:spPr>
          <a:xfrm>
            <a:off x="913775" y="2214694"/>
            <a:ext cx="5078463" cy="3139321"/>
          </a:xfrm>
          <a:prstGeom prst="rect">
            <a:avLst/>
          </a:prstGeom>
        </p:spPr>
        <p:txBody>
          <a:bodyPr wrap="square">
            <a:spAutoFit/>
          </a:bodyPr>
          <a:lstStyle/>
          <a:p>
            <a:r>
              <a:rPr lang="en-US" altLang="zh-CN" b="1" dirty="0" smtClean="0"/>
              <a:t>1.system architecture</a:t>
            </a:r>
          </a:p>
          <a:p>
            <a:endParaRPr lang="en-US" altLang="zh-CN" b="1" dirty="0" smtClean="0"/>
          </a:p>
          <a:p>
            <a:r>
              <a:rPr lang="en-US" altLang="zh-CN" b="1" dirty="0" smtClean="0"/>
              <a:t>2.energy-efficient features</a:t>
            </a:r>
          </a:p>
          <a:p>
            <a:r>
              <a:rPr lang="en-US" altLang="zh-CN" b="1" dirty="0" smtClean="0"/>
              <a:t>  </a:t>
            </a:r>
            <a:r>
              <a:rPr lang="en-US" altLang="zh-CN" b="1" dirty="0" err="1" smtClean="0"/>
              <a:t>A.Energy</a:t>
            </a:r>
            <a:r>
              <a:rPr lang="en-US" altLang="zh-CN" b="1" dirty="0" smtClean="0"/>
              <a:t>-Efficient Dataflow: Row Stationary</a:t>
            </a:r>
          </a:p>
          <a:p>
            <a:r>
              <a:rPr lang="it-IT" altLang="zh-CN" b="1" dirty="0" smtClean="0"/>
              <a:t>        1)1-D Convolution Primitive in a PE</a:t>
            </a:r>
          </a:p>
          <a:p>
            <a:r>
              <a:rPr lang="en-US" altLang="zh-CN" b="1" dirty="0" smtClean="0"/>
              <a:t>        2)2-D Convolution PE Set</a:t>
            </a:r>
          </a:p>
          <a:p>
            <a:r>
              <a:rPr lang="en-US" altLang="zh-CN" b="1" dirty="0" smtClean="0"/>
              <a:t>        3)Dimensions Beyond 2-D in PE Array</a:t>
            </a:r>
          </a:p>
          <a:p>
            <a:r>
              <a:rPr lang="en-US" altLang="zh-CN" b="1" dirty="0" smtClean="0"/>
              <a:t>           --(Multiple PE Sets in the PE Array)</a:t>
            </a:r>
          </a:p>
          <a:p>
            <a:endParaRPr lang="en-US" altLang="zh-CN" b="1" dirty="0" smtClean="0"/>
          </a:p>
          <a:p>
            <a:r>
              <a:rPr lang="en-US" altLang="zh-CN" b="1" dirty="0" smtClean="0"/>
              <a:t>  B. Exploit Data Statistics</a:t>
            </a:r>
          </a:p>
          <a:p>
            <a:r>
              <a:rPr lang="en-US" altLang="zh-CN" b="1" dirty="0" smtClean="0"/>
              <a:t>        1)Run-length </a:t>
            </a:r>
            <a:r>
              <a:rPr lang="en-US" altLang="zh-CN" b="1" dirty="0" err="1" smtClean="0"/>
              <a:t>compres</a:t>
            </a:r>
            <a:r>
              <a:rPr lang="en-US" altLang="zh-CN" b="1" dirty="0" smtClean="0"/>
              <a:t>(RLC)</a:t>
            </a:r>
          </a:p>
        </p:txBody>
      </p:sp>
    </p:spTree>
    <p:extLst>
      <p:ext uri="{BB962C8B-B14F-4D97-AF65-F5344CB8AC3E}">
        <p14:creationId xmlns:p14="http://schemas.microsoft.com/office/powerpoint/2010/main" val="1912269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4" y="-431512"/>
            <a:ext cx="10364451" cy="1596177"/>
          </a:xfrm>
        </p:spPr>
        <p:txBody>
          <a:bodyPr/>
          <a:lstStyle/>
          <a:p>
            <a:r>
              <a:rPr lang="en-US" altLang="zh-CN" dirty="0"/>
              <a:t>Run-length compression </a:t>
            </a:r>
            <a:r>
              <a:rPr lang="en-US" altLang="zh-CN" dirty="0" smtClean="0"/>
              <a:t>(RLC)</a:t>
            </a:r>
            <a:endParaRPr lang="zh-CN" altLang="en-US" dirty="0"/>
          </a:p>
        </p:txBody>
      </p:sp>
      <p:pic>
        <p:nvPicPr>
          <p:cNvPr id="1026"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11" y="579697"/>
            <a:ext cx="5761130" cy="204530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0" y="2625006"/>
            <a:ext cx="7225553" cy="4401205"/>
          </a:xfrm>
          <a:prstGeom prst="rect">
            <a:avLst/>
          </a:prstGeom>
          <a:noFill/>
        </p:spPr>
        <p:txBody>
          <a:bodyPr wrap="square" rtlCol="0">
            <a:spAutoFit/>
          </a:bodyPr>
          <a:lstStyle/>
          <a:p>
            <a:r>
              <a:rPr lang="en-US" altLang="zh-CN" sz="2000" dirty="0" smtClean="0"/>
              <a:t>The author uses RLC method to reduce the storage of unnecessary zeros in the characteristic graph and reduce the demand for memory bandwidth. The figure above is the schematic diagram of RLC coding. Up to 31 consecutive zeros can be recorded by 5-bit data called run, and the next data is a 16 bit non-zero value called level, followed by run. Repeat this for 3 times, and the three pairs of run levels will be packaged into a 64 bit data, and the last 3 bits are used to indicate whether the end has been reached. </a:t>
            </a:r>
          </a:p>
          <a:p>
            <a:r>
              <a:rPr lang="en-US" altLang="zh-CN" sz="2000" dirty="0" smtClean="0"/>
              <a:t>In this experiment, the author compares the access times of accelerator to DRAM before and after RLC coding, and obtains the following figure:</a:t>
            </a:r>
          </a:p>
          <a:p>
            <a:endParaRPr lang="en-US" altLang="zh-CN" sz="2000" dirty="0" smtClean="0"/>
          </a:p>
          <a:p>
            <a:r>
              <a:rPr lang="en-US" altLang="zh-CN" sz="2000" dirty="0" smtClean="0"/>
              <a:t>At the same time, the author points out that if the weight is also RLC coded, the compression effect will be better.</a:t>
            </a:r>
            <a:endParaRPr lang="zh-CN" altLang="en-US" sz="2000" dirty="0" smtClean="0"/>
          </a:p>
        </p:txBody>
      </p:sp>
      <p:pic>
        <p:nvPicPr>
          <p:cNvPr id="5" name="图片 4"/>
          <p:cNvPicPr>
            <a:picLocks noChangeAspect="1"/>
          </p:cNvPicPr>
          <p:nvPr/>
        </p:nvPicPr>
        <p:blipFill>
          <a:blip r:embed="rId3"/>
          <a:stretch>
            <a:fillRect/>
          </a:stretch>
        </p:blipFill>
        <p:spPr>
          <a:xfrm>
            <a:off x="7229018" y="1649506"/>
            <a:ext cx="4962982" cy="4670612"/>
          </a:xfrm>
          <a:prstGeom prst="rect">
            <a:avLst/>
          </a:prstGeom>
        </p:spPr>
      </p:pic>
    </p:spTree>
    <p:extLst>
      <p:ext uri="{BB962C8B-B14F-4D97-AF65-F5344CB8AC3E}">
        <p14:creationId xmlns:p14="http://schemas.microsoft.com/office/powerpoint/2010/main" val="918600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3.SYSTEM </a:t>
            </a:r>
            <a:r>
              <a:rPr lang="en-US" altLang="zh-CN" b="1" dirty="0" smtClean="0"/>
              <a:t>MODULES</a:t>
            </a:r>
            <a:r>
              <a:rPr lang="en-US" altLang="zh-CN" b="1" dirty="0"/>
              <a:t/>
            </a:r>
            <a:br>
              <a:rPr lang="en-US" altLang="zh-CN" b="1" dirty="0"/>
            </a:br>
            <a:endParaRPr lang="zh-CN" altLang="en-US" dirty="0"/>
          </a:p>
        </p:txBody>
      </p:sp>
      <p:sp>
        <p:nvSpPr>
          <p:cNvPr id="4" name="文本框 3"/>
          <p:cNvSpPr txBox="1"/>
          <p:nvPr/>
        </p:nvSpPr>
        <p:spPr>
          <a:xfrm>
            <a:off x="2061882" y="1972235"/>
            <a:ext cx="7763436" cy="4247317"/>
          </a:xfrm>
          <a:prstGeom prst="rect">
            <a:avLst/>
          </a:prstGeom>
          <a:noFill/>
        </p:spPr>
        <p:txBody>
          <a:bodyPr wrap="square" rtlCol="0">
            <a:spAutoFit/>
          </a:bodyPr>
          <a:lstStyle/>
          <a:p>
            <a:pPr marL="514350" indent="-514350">
              <a:buFont typeface="+mj-lt"/>
              <a:buAutoNum type="alphaUcPeriod"/>
            </a:pPr>
            <a:r>
              <a:rPr lang="en-US" altLang="zh-CN" sz="3000" dirty="0" smtClean="0"/>
              <a:t>Global Buffer</a:t>
            </a:r>
          </a:p>
          <a:p>
            <a:pPr marL="514350" indent="-514350">
              <a:buFont typeface="+mj-lt"/>
              <a:buAutoNum type="alphaUcPeriod"/>
            </a:pPr>
            <a:endParaRPr lang="en-US" altLang="zh-CN" sz="3000" dirty="0" smtClean="0"/>
          </a:p>
          <a:p>
            <a:pPr marL="514350" indent="-514350">
              <a:buFont typeface="+mj-lt"/>
              <a:buAutoNum type="alphaUcPeriod"/>
            </a:pPr>
            <a:r>
              <a:rPr lang="en-US" altLang="zh-CN" sz="3000" dirty="0" smtClean="0"/>
              <a:t>Network-on-Chip</a:t>
            </a:r>
            <a:endParaRPr lang="en-US" altLang="zh-CN" sz="3000" dirty="0"/>
          </a:p>
          <a:p>
            <a:r>
              <a:rPr lang="en-US" altLang="zh-CN" sz="3000" dirty="0" smtClean="0"/>
              <a:t>	1)Global </a:t>
            </a:r>
            <a:r>
              <a:rPr lang="en-US" altLang="zh-CN" sz="3000" dirty="0"/>
              <a:t>Input </a:t>
            </a:r>
            <a:r>
              <a:rPr lang="en-US" altLang="zh-CN" sz="3000" dirty="0" smtClean="0"/>
              <a:t>Network</a:t>
            </a:r>
          </a:p>
          <a:p>
            <a:r>
              <a:rPr lang="en-US" altLang="zh-CN" sz="3000" dirty="0" smtClean="0"/>
              <a:t>	2)Global </a:t>
            </a:r>
            <a:r>
              <a:rPr lang="en-US" altLang="zh-CN" sz="3000" dirty="0"/>
              <a:t>Output </a:t>
            </a:r>
            <a:r>
              <a:rPr lang="en-US" altLang="zh-CN" sz="3000" dirty="0" smtClean="0"/>
              <a:t>Network</a:t>
            </a:r>
          </a:p>
          <a:p>
            <a:r>
              <a:rPr lang="en-US" altLang="zh-CN" sz="3000" dirty="0" smtClean="0"/>
              <a:t>	3)Local Network</a:t>
            </a:r>
          </a:p>
          <a:p>
            <a:endParaRPr lang="en-US" altLang="zh-CN" sz="3000" dirty="0" smtClean="0"/>
          </a:p>
          <a:p>
            <a:r>
              <a:rPr lang="en-US" altLang="zh-CN" sz="3000" dirty="0" smtClean="0"/>
              <a:t>C.  Processing </a:t>
            </a:r>
            <a:r>
              <a:rPr lang="en-US" altLang="zh-CN" sz="3000" dirty="0"/>
              <a:t>Element and Data Gating</a:t>
            </a:r>
          </a:p>
          <a:p>
            <a:pPr marL="514350" indent="-514350">
              <a:buFont typeface="+mj-lt"/>
              <a:buAutoNum type="alphaUcPeriod"/>
            </a:pPr>
            <a:endParaRPr lang="zh-CN" altLang="en-US" sz="3000" dirty="0"/>
          </a:p>
        </p:txBody>
      </p:sp>
    </p:spTree>
    <p:extLst>
      <p:ext uri="{BB962C8B-B14F-4D97-AF65-F5344CB8AC3E}">
        <p14:creationId xmlns:p14="http://schemas.microsoft.com/office/powerpoint/2010/main" val="1930694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6552" y="-384108"/>
            <a:ext cx="10364451" cy="1596177"/>
          </a:xfrm>
        </p:spPr>
        <p:txBody>
          <a:bodyPr/>
          <a:lstStyle/>
          <a:p>
            <a:r>
              <a:rPr lang="en-US" altLang="zh-CN" dirty="0" err="1" smtClean="0"/>
              <a:t>A.Global</a:t>
            </a:r>
            <a:r>
              <a:rPr lang="en-US" altLang="zh-CN" dirty="0" smtClean="0"/>
              <a:t> Buffer</a:t>
            </a:r>
            <a:endParaRPr lang="zh-CN" altLang="en-US" dirty="0"/>
          </a:p>
        </p:txBody>
      </p:sp>
      <p:pic>
        <p:nvPicPr>
          <p:cNvPr id="4" name="图片 3"/>
          <p:cNvPicPr>
            <a:picLocks noChangeAspect="1"/>
          </p:cNvPicPr>
          <p:nvPr/>
        </p:nvPicPr>
        <p:blipFill>
          <a:blip r:embed="rId2"/>
          <a:stretch>
            <a:fillRect/>
          </a:stretch>
        </p:blipFill>
        <p:spPr>
          <a:xfrm>
            <a:off x="-313" y="3026005"/>
            <a:ext cx="12192000" cy="2917592"/>
          </a:xfrm>
          <a:prstGeom prst="rect">
            <a:avLst/>
          </a:prstGeom>
        </p:spPr>
      </p:pic>
      <p:sp>
        <p:nvSpPr>
          <p:cNvPr id="6" name="矩形 5"/>
          <p:cNvSpPr/>
          <p:nvPr/>
        </p:nvSpPr>
        <p:spPr>
          <a:xfrm>
            <a:off x="582393" y="878723"/>
            <a:ext cx="11026587" cy="2015936"/>
          </a:xfrm>
          <a:prstGeom prst="rect">
            <a:avLst/>
          </a:prstGeom>
        </p:spPr>
        <p:txBody>
          <a:bodyPr wrap="square">
            <a:spAutoFit/>
          </a:bodyPr>
          <a:lstStyle/>
          <a:p>
            <a:r>
              <a:rPr lang="zh-CN" altLang="en-US" sz="2500" dirty="0" smtClean="0"/>
              <a:t>Eyeriss has a 108KB GLB on-chip cache for asynchronous data transmission with DRAM. Through NOC and PE array communication, 100kb of the 108KB of GLB is used to store input features and output features (or partial sum) to support data reuse, while the remaining 8KB space is used to store weights. When PE array is processing data, GLB will preload the weights to be used in the next stage.</a:t>
            </a:r>
            <a:endParaRPr lang="zh-CN" altLang="en-US" sz="2500" dirty="0"/>
          </a:p>
        </p:txBody>
      </p:sp>
    </p:spTree>
    <p:extLst>
      <p:ext uri="{BB962C8B-B14F-4D97-AF65-F5344CB8AC3E}">
        <p14:creationId xmlns:p14="http://schemas.microsoft.com/office/powerpoint/2010/main" val="12124437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04046" y="1954715"/>
            <a:ext cx="10130119" cy="3539430"/>
          </a:xfrm>
          <a:prstGeom prst="rect">
            <a:avLst/>
          </a:prstGeom>
        </p:spPr>
        <p:txBody>
          <a:bodyPr wrap="square">
            <a:spAutoFit/>
          </a:bodyPr>
          <a:lstStyle/>
          <a:p>
            <a:r>
              <a:rPr lang="zh-CN" altLang="en-US" sz="2800" dirty="0" smtClean="0"/>
              <a:t>NOC is used to schedule data transmission between PE and GLB and data transmission between PE to adapt to various shapes. </a:t>
            </a:r>
            <a:endParaRPr lang="en-US" altLang="zh-CN" sz="2800" dirty="0" smtClean="0"/>
          </a:p>
          <a:p>
            <a:r>
              <a:rPr lang="zh-CN" altLang="en-US" sz="2800" dirty="0" smtClean="0"/>
              <a:t/>
            </a:r>
            <a:br>
              <a:rPr lang="zh-CN" altLang="en-US" sz="2800" dirty="0" smtClean="0"/>
            </a:br>
            <a:r>
              <a:rPr lang="zh-CN" altLang="en-US" sz="2800" dirty="0" smtClean="0"/>
              <a:t> NOC generally consists of the following three parts:</a:t>
            </a:r>
            <a:endParaRPr lang="en-US" altLang="zh-CN" sz="2800" dirty="0" smtClean="0"/>
          </a:p>
          <a:p>
            <a:r>
              <a:rPr lang="en-US" altLang="zh-CN" sz="2800" dirty="0" smtClean="0"/>
              <a:t>1)Global Input Network</a:t>
            </a:r>
          </a:p>
          <a:p>
            <a:r>
              <a:rPr lang="en-US" altLang="zh-CN" sz="2800" dirty="0" smtClean="0"/>
              <a:t>2)Global Output Network</a:t>
            </a:r>
          </a:p>
          <a:p>
            <a:r>
              <a:rPr lang="en-US" altLang="zh-CN" sz="2800" dirty="0" smtClean="0"/>
              <a:t>3)Local Network</a:t>
            </a:r>
          </a:p>
          <a:p>
            <a:endParaRPr lang="zh-CN" altLang="en-US" sz="2800" dirty="0"/>
          </a:p>
        </p:txBody>
      </p:sp>
      <p:sp>
        <p:nvSpPr>
          <p:cNvPr id="8" name="标题 1"/>
          <p:cNvSpPr>
            <a:spLocks noGrp="1"/>
          </p:cNvSpPr>
          <p:nvPr>
            <p:ph type="title"/>
          </p:nvPr>
        </p:nvSpPr>
        <p:spPr>
          <a:xfrm>
            <a:off x="608975" y="0"/>
            <a:ext cx="10364451" cy="1596177"/>
          </a:xfrm>
        </p:spPr>
        <p:txBody>
          <a:bodyPr/>
          <a:lstStyle/>
          <a:p>
            <a:r>
              <a:rPr lang="en-US" altLang="zh-CN" dirty="0"/>
              <a:t>B. Network-on-Chip</a:t>
            </a:r>
          </a:p>
        </p:txBody>
      </p:sp>
    </p:spTree>
    <p:extLst>
      <p:ext uri="{BB962C8B-B14F-4D97-AF65-F5344CB8AC3E}">
        <p14:creationId xmlns:p14="http://schemas.microsoft.com/office/powerpoint/2010/main" val="864060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149" y="-9015"/>
            <a:ext cx="10364451" cy="1596177"/>
          </a:xfrm>
        </p:spPr>
        <p:txBody>
          <a:bodyPr>
            <a:normAutofit/>
          </a:bodyPr>
          <a:lstStyle/>
          <a:p>
            <a:pPr marL="342900" indent="-342900"/>
            <a:r>
              <a:rPr lang="en-US" altLang="zh-CN" dirty="0" err="1" smtClean="0"/>
              <a:t>B.Network</a:t>
            </a:r>
            <a:r>
              <a:rPr lang="en-US" altLang="zh-CN" dirty="0" smtClean="0"/>
              <a:t>-on-Chip</a:t>
            </a:r>
            <a:r>
              <a:rPr lang="en-US" altLang="zh-CN" dirty="0"/>
              <a:t/>
            </a:r>
            <a:br>
              <a:rPr lang="en-US" altLang="zh-CN" dirty="0"/>
            </a:br>
            <a:r>
              <a:rPr lang="en-US" altLang="zh-CN" dirty="0"/>
              <a:t>	1)Global Input </a:t>
            </a:r>
            <a:r>
              <a:rPr lang="en-US" altLang="zh-CN" dirty="0" smtClean="0"/>
              <a:t>Network</a:t>
            </a:r>
            <a:endParaRPr lang="zh-CN" altLang="en-US" dirty="0"/>
          </a:p>
        </p:txBody>
      </p:sp>
      <p:sp>
        <p:nvSpPr>
          <p:cNvPr id="3" name="内容占位符 2"/>
          <p:cNvSpPr>
            <a:spLocks noGrp="1"/>
          </p:cNvSpPr>
          <p:nvPr>
            <p:ph sz="quarter" idx="13"/>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09853" y="1846771"/>
            <a:ext cx="11882147" cy="5011229"/>
          </a:xfrm>
          <a:prstGeom prst="rect">
            <a:avLst/>
          </a:prstGeom>
        </p:spPr>
      </p:pic>
    </p:spTree>
    <p:extLst>
      <p:ext uri="{BB962C8B-B14F-4D97-AF65-F5344CB8AC3E}">
        <p14:creationId xmlns:p14="http://schemas.microsoft.com/office/powerpoint/2010/main" val="29503418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文本框 4"/>
          <p:cNvSpPr txBox="1"/>
          <p:nvPr/>
        </p:nvSpPr>
        <p:spPr>
          <a:xfrm>
            <a:off x="140635" y="962020"/>
            <a:ext cx="4474871" cy="5478423"/>
          </a:xfrm>
          <a:prstGeom prst="rect">
            <a:avLst/>
          </a:prstGeom>
          <a:noFill/>
        </p:spPr>
        <p:txBody>
          <a:bodyPr wrap="square" rtlCol="0">
            <a:spAutoFit/>
          </a:bodyPr>
          <a:lstStyle/>
          <a:p>
            <a:r>
              <a:rPr lang="en-US" altLang="zh-CN" sz="2500" dirty="0" smtClean="0"/>
              <a:t>Fig. 11. row IDs of </a:t>
            </a:r>
            <a:r>
              <a:rPr lang="en-US" altLang="zh-CN" sz="2500" dirty="0" err="1" smtClean="0"/>
              <a:t>theX-busesand</a:t>
            </a:r>
            <a:r>
              <a:rPr lang="en-US" altLang="zh-CN" sz="2500" dirty="0" smtClean="0"/>
              <a:t> col IDs of the PEs for </a:t>
            </a:r>
            <a:r>
              <a:rPr lang="en-US" altLang="zh-CN" sz="2500" dirty="0" err="1" smtClean="0"/>
              <a:t>ifmap</a:t>
            </a:r>
            <a:r>
              <a:rPr lang="en-US" altLang="zh-CN" sz="2500" dirty="0" smtClean="0"/>
              <a:t> delivery using GIN in </a:t>
            </a:r>
            <a:r>
              <a:rPr lang="en-US" altLang="zh-CN" sz="2500" dirty="0" err="1" smtClean="0"/>
              <a:t>AlexNet</a:t>
            </a:r>
            <a:r>
              <a:rPr lang="en-US" altLang="zh-CN" sz="2500" dirty="0" smtClean="0"/>
              <a:t> layers. </a:t>
            </a:r>
          </a:p>
          <a:p>
            <a:r>
              <a:rPr lang="en-US" altLang="zh-CN" sz="2500" dirty="0" smtClean="0"/>
              <a:t>(a) CONV1. </a:t>
            </a:r>
          </a:p>
          <a:p>
            <a:r>
              <a:rPr lang="en-US" altLang="zh-CN" sz="2500" dirty="0" smtClean="0"/>
              <a:t>(b) CONV2.</a:t>
            </a:r>
          </a:p>
          <a:p>
            <a:r>
              <a:rPr lang="en-US" altLang="zh-CN" sz="2500" dirty="0" smtClean="0"/>
              <a:t> (c) CONV3. </a:t>
            </a:r>
          </a:p>
          <a:p>
            <a:r>
              <a:rPr lang="en-US" altLang="zh-CN" sz="2500" dirty="0" smtClean="0"/>
              <a:t>(d) CONV4 and CONV5. </a:t>
            </a:r>
          </a:p>
          <a:p>
            <a:r>
              <a:rPr lang="en-US" altLang="zh-CN" sz="2500" dirty="0" smtClean="0"/>
              <a:t>In this example, assuming the tag on the data has row = 0 and col = 3, the X-buses and PEs in red are the activated buses</a:t>
            </a:r>
          </a:p>
          <a:p>
            <a:r>
              <a:rPr lang="en-US" altLang="zh-CN" sz="2500" dirty="0" smtClean="0"/>
              <a:t>and PEs that receive the data, respectively.</a:t>
            </a:r>
            <a:endParaRPr lang="zh-CN" altLang="en-US" sz="2500" dirty="0"/>
          </a:p>
        </p:txBody>
      </p:sp>
      <p:pic>
        <p:nvPicPr>
          <p:cNvPr id="6" name="图片 5"/>
          <p:cNvPicPr>
            <a:picLocks noChangeAspect="1"/>
          </p:cNvPicPr>
          <p:nvPr/>
        </p:nvPicPr>
        <p:blipFill>
          <a:blip r:embed="rId2"/>
          <a:stretch>
            <a:fillRect/>
          </a:stretch>
        </p:blipFill>
        <p:spPr>
          <a:xfrm>
            <a:off x="4615506" y="1"/>
            <a:ext cx="7435860" cy="6858000"/>
          </a:xfrm>
          <a:prstGeom prst="rect">
            <a:avLst/>
          </a:prstGeom>
        </p:spPr>
      </p:pic>
      <p:sp>
        <p:nvSpPr>
          <p:cNvPr id="7" name="矩形 6"/>
          <p:cNvSpPr/>
          <p:nvPr/>
        </p:nvSpPr>
        <p:spPr>
          <a:xfrm>
            <a:off x="265889" y="143937"/>
            <a:ext cx="6096000" cy="861774"/>
          </a:xfrm>
          <a:prstGeom prst="rect">
            <a:avLst/>
          </a:prstGeom>
        </p:spPr>
        <p:txBody>
          <a:bodyPr>
            <a:spAutoFit/>
          </a:bodyPr>
          <a:lstStyle/>
          <a:p>
            <a:r>
              <a:rPr lang="en-US" altLang="zh-CN" sz="2500" b="1" dirty="0" err="1" smtClean="0"/>
              <a:t>B.Network</a:t>
            </a:r>
            <a:r>
              <a:rPr lang="en-US" altLang="zh-CN" sz="2500" b="1" dirty="0" smtClean="0"/>
              <a:t>-on-Chip</a:t>
            </a:r>
            <a:br>
              <a:rPr lang="en-US" altLang="zh-CN" sz="2500" b="1" dirty="0" smtClean="0"/>
            </a:br>
            <a:r>
              <a:rPr lang="en-US" altLang="zh-CN" sz="2500" b="1" dirty="0" smtClean="0"/>
              <a:t>1)Global Input Network</a:t>
            </a:r>
            <a:endParaRPr lang="zh-CN" altLang="en-US" sz="2500" b="1" dirty="0"/>
          </a:p>
        </p:txBody>
      </p:sp>
    </p:spTree>
    <p:extLst>
      <p:ext uri="{BB962C8B-B14F-4D97-AF65-F5344CB8AC3E}">
        <p14:creationId xmlns:p14="http://schemas.microsoft.com/office/powerpoint/2010/main" val="108843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Network-on-Chip</a:t>
            </a:r>
            <a:endParaRPr lang="zh-CN" altLang="en-US" dirty="0"/>
          </a:p>
        </p:txBody>
      </p:sp>
      <p:sp>
        <p:nvSpPr>
          <p:cNvPr id="4" name="矩形 3"/>
          <p:cNvSpPr/>
          <p:nvPr/>
        </p:nvSpPr>
        <p:spPr>
          <a:xfrm>
            <a:off x="1219201" y="2502985"/>
            <a:ext cx="10059025" cy="3323987"/>
          </a:xfrm>
          <a:prstGeom prst="rect">
            <a:avLst/>
          </a:prstGeom>
        </p:spPr>
        <p:txBody>
          <a:bodyPr wrap="square">
            <a:spAutoFit/>
          </a:bodyPr>
          <a:lstStyle/>
          <a:p>
            <a:r>
              <a:rPr lang="en-US" altLang="zh-CN" sz="3000" b="1" dirty="0" smtClean="0"/>
              <a:t>2)Global Output Network </a:t>
            </a:r>
            <a:r>
              <a:rPr lang="en-US" altLang="zh-CN" sz="3000" dirty="0" smtClean="0"/>
              <a:t/>
            </a:r>
            <a:br>
              <a:rPr lang="en-US" altLang="zh-CN" sz="3000" dirty="0" smtClean="0"/>
            </a:br>
            <a:r>
              <a:rPr lang="en-US" altLang="zh-CN" sz="3000" dirty="0" smtClean="0"/>
              <a:t> The function is the same as gin, but in the opposite direction. </a:t>
            </a:r>
            <a:br>
              <a:rPr lang="en-US" altLang="zh-CN" sz="3000" dirty="0" smtClean="0"/>
            </a:br>
            <a:r>
              <a:rPr lang="en-US" altLang="zh-CN" sz="3000" b="1" dirty="0" smtClean="0"/>
              <a:t> </a:t>
            </a:r>
          </a:p>
          <a:p>
            <a:r>
              <a:rPr lang="en-US" altLang="zh-CN" sz="3000" b="1" dirty="0" smtClean="0"/>
              <a:t>3)Local Network </a:t>
            </a:r>
            <a:r>
              <a:rPr lang="en-US" altLang="zh-CN" sz="3000" dirty="0" smtClean="0"/>
              <a:t/>
            </a:r>
            <a:br>
              <a:rPr lang="en-US" altLang="zh-CN" sz="3000" dirty="0" smtClean="0"/>
            </a:br>
            <a:r>
              <a:rPr lang="en-US" altLang="zh-CN" sz="3000" dirty="0" smtClean="0"/>
              <a:t> Between adjacent PEs in two vertical directions, the PE at the bottom can transmit </a:t>
            </a:r>
            <a:r>
              <a:rPr lang="en-US" altLang="zh-CN" sz="3000" dirty="0" err="1" smtClean="0"/>
              <a:t>psum</a:t>
            </a:r>
            <a:r>
              <a:rPr lang="en-US" altLang="zh-CN" sz="3000" dirty="0" smtClean="0"/>
              <a:t> to the PE at the top, which is the main function of LN.</a:t>
            </a:r>
            <a:endParaRPr lang="zh-CN" altLang="en-US" sz="3000" dirty="0"/>
          </a:p>
        </p:txBody>
      </p:sp>
    </p:spTree>
    <p:extLst>
      <p:ext uri="{BB962C8B-B14F-4D97-AF65-F5344CB8AC3E}">
        <p14:creationId xmlns:p14="http://schemas.microsoft.com/office/powerpoint/2010/main" val="9484071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975" y="-26942"/>
            <a:ext cx="10364451" cy="1596177"/>
          </a:xfrm>
        </p:spPr>
        <p:txBody>
          <a:bodyPr>
            <a:normAutofit/>
          </a:bodyPr>
          <a:lstStyle/>
          <a:p>
            <a:r>
              <a:rPr lang="en-US" altLang="zh-CN" b="1" dirty="0"/>
              <a:t>C. Processing Element and Data Gating</a:t>
            </a:r>
            <a:br>
              <a:rPr lang="en-US" altLang="zh-CN" b="1" dirty="0"/>
            </a:br>
            <a:endParaRPr lang="zh-CN" altLang="en-US" dirty="0"/>
          </a:p>
        </p:txBody>
      </p:sp>
      <p:pic>
        <p:nvPicPr>
          <p:cNvPr id="5" name="图片 4"/>
          <p:cNvPicPr>
            <a:picLocks noChangeAspect="1"/>
          </p:cNvPicPr>
          <p:nvPr/>
        </p:nvPicPr>
        <p:blipFill>
          <a:blip r:embed="rId2"/>
          <a:stretch>
            <a:fillRect/>
          </a:stretch>
        </p:blipFill>
        <p:spPr>
          <a:xfrm>
            <a:off x="2689412" y="771146"/>
            <a:ext cx="9502588" cy="5954770"/>
          </a:xfrm>
          <a:prstGeom prst="rect">
            <a:avLst/>
          </a:prstGeom>
        </p:spPr>
      </p:pic>
      <p:pic>
        <p:nvPicPr>
          <p:cNvPr id="3" name="图片 2"/>
          <p:cNvPicPr>
            <a:picLocks noChangeAspect="1"/>
          </p:cNvPicPr>
          <p:nvPr/>
        </p:nvPicPr>
        <p:blipFill>
          <a:blip r:embed="rId3"/>
          <a:stretch>
            <a:fillRect/>
          </a:stretch>
        </p:blipFill>
        <p:spPr>
          <a:xfrm>
            <a:off x="0" y="2289810"/>
            <a:ext cx="2524125" cy="2552700"/>
          </a:xfrm>
          <a:prstGeom prst="rect">
            <a:avLst/>
          </a:prstGeom>
        </p:spPr>
      </p:pic>
    </p:spTree>
    <p:extLst>
      <p:ext uri="{BB962C8B-B14F-4D97-AF65-F5344CB8AC3E}">
        <p14:creationId xmlns:p14="http://schemas.microsoft.com/office/powerpoint/2010/main" val="35215924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2058" y="-251012"/>
            <a:ext cx="10364451" cy="1596177"/>
          </a:xfrm>
        </p:spPr>
        <p:txBody>
          <a:bodyPr/>
          <a:lstStyle/>
          <a:p>
            <a:r>
              <a:rPr lang="en-US" altLang="zh-CN" b="1" dirty="0" err="1" smtClean="0"/>
              <a:t>Experiment&amp;Result</a:t>
            </a:r>
            <a:endParaRPr lang="zh-CN" altLang="en-US" dirty="0"/>
          </a:p>
        </p:txBody>
      </p:sp>
      <p:pic>
        <p:nvPicPr>
          <p:cNvPr id="2050"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8071" y="913274"/>
            <a:ext cx="6113929" cy="59447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95296" y="1156466"/>
            <a:ext cx="5114840" cy="1292662"/>
          </a:xfrm>
          <a:prstGeom prst="rect">
            <a:avLst/>
          </a:prstGeom>
        </p:spPr>
        <p:txBody>
          <a:bodyPr wrap="square">
            <a:spAutoFit/>
          </a:bodyPr>
          <a:lstStyle/>
          <a:p>
            <a:r>
              <a:rPr lang="zh-CN" altLang="en-US" sz="2600" dirty="0" smtClean="0"/>
              <a:t>Eyeriss is realized by 65nm process. </a:t>
            </a:r>
            <a:endParaRPr lang="en-US" altLang="zh-CN" sz="2600" dirty="0" smtClean="0"/>
          </a:p>
          <a:p>
            <a:r>
              <a:rPr lang="zh-CN" altLang="en-US" sz="2600" dirty="0" smtClean="0"/>
              <a:t>The following figure shows the detailed characteristics of eyeriss.</a:t>
            </a:r>
            <a:endParaRPr lang="zh-CN" altLang="en-US" sz="2600" dirty="0"/>
          </a:p>
        </p:txBody>
      </p:sp>
      <p:pic>
        <p:nvPicPr>
          <p:cNvPr id="6" name="图片 5"/>
          <p:cNvPicPr>
            <a:picLocks noChangeAspect="1"/>
          </p:cNvPicPr>
          <p:nvPr/>
        </p:nvPicPr>
        <p:blipFill>
          <a:blip r:embed="rId3"/>
          <a:stretch>
            <a:fillRect/>
          </a:stretch>
        </p:blipFill>
        <p:spPr>
          <a:xfrm>
            <a:off x="842058" y="2709362"/>
            <a:ext cx="4180369" cy="3992995"/>
          </a:xfrm>
          <a:prstGeom prst="rect">
            <a:avLst/>
          </a:prstGeom>
        </p:spPr>
      </p:pic>
    </p:spTree>
    <p:extLst>
      <p:ext uri="{BB962C8B-B14F-4D97-AF65-F5344CB8AC3E}">
        <p14:creationId xmlns:p14="http://schemas.microsoft.com/office/powerpoint/2010/main" val="1303128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blog.csdnimg.cn/20200926223140985.png?x-oss-process=image/watermark,type_ZmFuZ3poZW5naGVpdGk,shadow_10,text_aHR0cHM6Ly9ibG9nLmNzZG4ubmV0L3FxXzQwMjY4Njcy,size_16,color_FFFFFF,t_70#pic_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82" y="2818634"/>
            <a:ext cx="9096375" cy="30670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13774" y="6211669"/>
            <a:ext cx="10658273" cy="646331"/>
          </a:xfrm>
          <a:prstGeom prst="rect">
            <a:avLst/>
          </a:prstGeom>
        </p:spPr>
        <p:txBody>
          <a:bodyPr wrap="square">
            <a:spAutoFit/>
          </a:bodyPr>
          <a:lstStyle/>
          <a:p>
            <a:r>
              <a:rPr lang="en-US" altLang="zh-CN" b="0" i="0" dirty="0" smtClean="0">
                <a:solidFill>
                  <a:srgbClr val="4D4D4D"/>
                </a:solidFill>
                <a:effectLst/>
              </a:rPr>
              <a:t>Then, the author conducted a benchmark test on two CNN models, Alex net and vgg-16, and the batch size was selected as 4 and 3 respectively.</a:t>
            </a:r>
            <a:endParaRPr lang="zh-CN" altLang="en-US" dirty="0"/>
          </a:p>
        </p:txBody>
      </p:sp>
      <p:sp>
        <p:nvSpPr>
          <p:cNvPr id="5" name="矩形 4"/>
          <p:cNvSpPr/>
          <p:nvPr/>
        </p:nvSpPr>
        <p:spPr>
          <a:xfrm>
            <a:off x="1254066" y="1543159"/>
            <a:ext cx="9389808" cy="1200329"/>
          </a:xfrm>
          <a:prstGeom prst="rect">
            <a:avLst/>
          </a:prstGeom>
        </p:spPr>
        <p:txBody>
          <a:bodyPr wrap="square">
            <a:spAutoFit/>
          </a:bodyPr>
          <a:lstStyle/>
          <a:p>
            <a:r>
              <a:rPr lang="zh-CN" altLang="en-US" dirty="0" smtClean="0"/>
              <a:t>Figure a shows the area proportion of eyeriss core, and figure B shows the area proportion of each PE.It can be seen that scratch pads occupy most of the area of PE, while on-chip storage, including scratch pads and GLB, accounts for 2 / 3 of the total area of the chip, and multipliers and adders only account for 7.4% of the total area.</a:t>
            </a:r>
            <a:endParaRPr lang="zh-CN" altLang="en-US" dirty="0"/>
          </a:p>
        </p:txBody>
      </p:sp>
      <p:sp>
        <p:nvSpPr>
          <p:cNvPr id="7" name="标题 1"/>
          <p:cNvSpPr txBox="1">
            <a:spLocks/>
          </p:cNvSpPr>
          <p:nvPr/>
        </p:nvSpPr>
        <p:spPr>
          <a:xfrm>
            <a:off x="842058" y="-251012"/>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b="1" smtClean="0"/>
              <a:t>Experiment&amp;Result</a:t>
            </a:r>
            <a:endParaRPr lang="zh-CN" altLang="en-US" dirty="0"/>
          </a:p>
        </p:txBody>
      </p:sp>
    </p:spTree>
    <p:extLst>
      <p:ext uri="{BB962C8B-B14F-4D97-AF65-F5344CB8AC3E}">
        <p14:creationId xmlns:p14="http://schemas.microsoft.com/office/powerpoint/2010/main" val="927599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149" y="0"/>
            <a:ext cx="10364451" cy="710119"/>
          </a:xfrm>
        </p:spPr>
        <p:txBody>
          <a:bodyPr/>
          <a:lstStyle/>
          <a:p>
            <a:r>
              <a:rPr lang="en-US" altLang="zh-CN" dirty="0" smtClean="0"/>
              <a:t>abstract</a:t>
            </a:r>
            <a:endParaRPr lang="zh-CN" altLang="en-US" dirty="0"/>
          </a:p>
        </p:txBody>
      </p:sp>
      <p:sp>
        <p:nvSpPr>
          <p:cNvPr id="5" name="文本框 4"/>
          <p:cNvSpPr txBox="1"/>
          <p:nvPr/>
        </p:nvSpPr>
        <p:spPr>
          <a:xfrm>
            <a:off x="430306" y="710119"/>
            <a:ext cx="1544410" cy="5093702"/>
          </a:xfrm>
          <a:prstGeom prst="rect">
            <a:avLst/>
          </a:prstGeom>
          <a:noFill/>
        </p:spPr>
        <p:txBody>
          <a:bodyPr wrap="square" rtlCol="0">
            <a:spAutoFit/>
          </a:bodyPr>
          <a:lstStyle/>
          <a:p>
            <a:pPr marL="342900" indent="-342900">
              <a:buFont typeface="Arial" panose="020B0604020202020204" pitchFamily="34" charset="0"/>
              <a:buChar char="•"/>
            </a:pPr>
            <a:r>
              <a:rPr lang="en-US" altLang="zh-CN" sz="2500" b="1" dirty="0" smtClean="0"/>
              <a:t>Why?</a:t>
            </a:r>
          </a:p>
          <a:p>
            <a:pPr marL="342900" indent="-342900">
              <a:buFont typeface="Arial" panose="020B0604020202020204" pitchFamily="34" charset="0"/>
              <a:buChar char="•"/>
            </a:pPr>
            <a:endParaRPr lang="en-US" altLang="zh-CN" sz="2500" b="1" dirty="0"/>
          </a:p>
          <a:p>
            <a:pPr marL="342900" indent="-342900">
              <a:buFont typeface="Arial" panose="020B0604020202020204" pitchFamily="34" charset="0"/>
              <a:buChar char="•"/>
            </a:pPr>
            <a:endParaRPr lang="en-US" altLang="zh-CN" sz="2500" b="1" dirty="0" smtClean="0"/>
          </a:p>
          <a:p>
            <a:pPr marL="342900" indent="-342900">
              <a:buFont typeface="Arial" panose="020B0604020202020204" pitchFamily="34" charset="0"/>
              <a:buChar char="•"/>
            </a:pPr>
            <a:endParaRPr lang="en-US" altLang="zh-CN" sz="2500" b="1" dirty="0"/>
          </a:p>
          <a:p>
            <a:pPr marL="342900" indent="-342900">
              <a:buFont typeface="Arial" panose="020B0604020202020204" pitchFamily="34" charset="0"/>
              <a:buChar char="•"/>
            </a:pPr>
            <a:endParaRPr lang="en-US" altLang="zh-CN" sz="2500" b="1" dirty="0" smtClean="0"/>
          </a:p>
          <a:p>
            <a:endParaRPr lang="en-US" altLang="zh-CN" sz="2500" dirty="0"/>
          </a:p>
          <a:p>
            <a:pPr marL="342900" indent="-342900">
              <a:buFont typeface="Arial" panose="020B0604020202020204" pitchFamily="34" charset="0"/>
              <a:buChar char="•"/>
            </a:pPr>
            <a:r>
              <a:rPr lang="en-US" altLang="zh-CN" sz="2500" b="1" dirty="0" smtClean="0"/>
              <a:t>how?</a:t>
            </a:r>
          </a:p>
          <a:p>
            <a:pPr marL="342900" indent="-342900">
              <a:buFont typeface="Arial" panose="020B0604020202020204" pitchFamily="34" charset="0"/>
              <a:buChar char="•"/>
            </a:pPr>
            <a:endParaRPr lang="en-US" altLang="zh-CN" sz="2500" b="1" dirty="0"/>
          </a:p>
          <a:p>
            <a:pPr marL="342900" indent="-342900">
              <a:buFont typeface="Arial" panose="020B0604020202020204" pitchFamily="34" charset="0"/>
              <a:buChar char="•"/>
            </a:pPr>
            <a:endParaRPr lang="en-US" altLang="zh-CN" sz="2500" b="1" dirty="0" smtClean="0"/>
          </a:p>
          <a:p>
            <a:pPr marL="342900" indent="-342900">
              <a:buFont typeface="Arial" panose="020B0604020202020204" pitchFamily="34" charset="0"/>
              <a:buChar char="•"/>
            </a:pPr>
            <a:endParaRPr lang="en-US" altLang="zh-CN" sz="2500" b="1" dirty="0"/>
          </a:p>
          <a:p>
            <a:pPr marL="342900" indent="-342900">
              <a:buFont typeface="Arial" panose="020B0604020202020204" pitchFamily="34" charset="0"/>
              <a:buChar char="•"/>
            </a:pPr>
            <a:endParaRPr lang="en-US" altLang="zh-CN" sz="2500" b="1" dirty="0" smtClean="0"/>
          </a:p>
          <a:p>
            <a:endParaRPr lang="en-US" altLang="zh-CN" sz="2500" dirty="0" smtClean="0"/>
          </a:p>
          <a:p>
            <a:pPr marL="342900" indent="-342900">
              <a:buFont typeface="Arial" panose="020B0604020202020204" pitchFamily="34" charset="0"/>
              <a:buChar char="•"/>
            </a:pPr>
            <a:r>
              <a:rPr lang="en-US" altLang="zh-CN" sz="2500" b="1" dirty="0" smtClean="0"/>
              <a:t>result? </a:t>
            </a:r>
            <a:endParaRPr lang="zh-CN" altLang="en-US" sz="2500" dirty="0"/>
          </a:p>
        </p:txBody>
      </p:sp>
      <p:sp>
        <p:nvSpPr>
          <p:cNvPr id="7" name="矩形 6"/>
          <p:cNvSpPr/>
          <p:nvPr/>
        </p:nvSpPr>
        <p:spPr>
          <a:xfrm>
            <a:off x="2125017" y="710119"/>
            <a:ext cx="9275800" cy="1631216"/>
          </a:xfrm>
          <a:prstGeom prst="rect">
            <a:avLst/>
          </a:prstGeom>
        </p:spPr>
        <p:txBody>
          <a:bodyPr wrap="square">
            <a:spAutoFit/>
          </a:bodyPr>
          <a:lstStyle/>
          <a:p>
            <a:pPr marL="342900" indent="-342900">
              <a:buFont typeface="Arial" panose="020B0604020202020204" pitchFamily="34" charset="0"/>
              <a:buChar char="•"/>
            </a:pPr>
            <a:r>
              <a:rPr lang="en-US" altLang="zh-CN" sz="2000" dirty="0" smtClean="0"/>
              <a:t>AI algorithm has achieved great success </a:t>
            </a:r>
          </a:p>
          <a:p>
            <a:pPr marL="342900" indent="-342900">
              <a:buFont typeface="Arial" panose="020B0604020202020204" pitchFamily="34" charset="0"/>
              <a:buChar char="•"/>
            </a:pPr>
            <a:r>
              <a:rPr lang="en-US" altLang="zh-CN" sz="2000" dirty="0" smtClean="0"/>
              <a:t>brings challenges in throughput and energy efficiency to the hardware deployment. </a:t>
            </a:r>
          </a:p>
          <a:p>
            <a:pPr marL="342900" indent="-342900">
              <a:buFont typeface="Arial" panose="020B0604020202020204" pitchFamily="34" charset="0"/>
              <a:buChar char="•"/>
            </a:pPr>
            <a:r>
              <a:rPr lang="en-US" altLang="zh-CN" sz="2000" dirty="0" smtClean="0"/>
              <a:t>Since most AI algorithms require a large amount of data handling (on-chip data transmission and off chip data transmission), </a:t>
            </a:r>
          </a:p>
          <a:p>
            <a:pPr marL="342900" indent="-342900">
              <a:buFont typeface="Arial" panose="020B0604020202020204" pitchFamily="34" charset="0"/>
              <a:buChar char="•"/>
            </a:pPr>
            <a:r>
              <a:rPr lang="en-US" altLang="zh-CN" sz="2000" dirty="0" smtClean="0"/>
              <a:t>handling data is power-consuming, storage has become a special factor </a:t>
            </a:r>
            <a:endParaRPr lang="zh-CN" altLang="en-US" sz="2000" dirty="0"/>
          </a:p>
        </p:txBody>
      </p:sp>
      <p:sp>
        <p:nvSpPr>
          <p:cNvPr id="8" name="矩形 7"/>
          <p:cNvSpPr/>
          <p:nvPr/>
        </p:nvSpPr>
        <p:spPr>
          <a:xfrm>
            <a:off x="2190917" y="2973117"/>
            <a:ext cx="9144000" cy="1631216"/>
          </a:xfrm>
          <a:prstGeom prst="rect">
            <a:avLst/>
          </a:prstGeom>
        </p:spPr>
        <p:txBody>
          <a:bodyPr wrap="square">
            <a:spAutoFit/>
          </a:bodyPr>
          <a:lstStyle/>
          <a:p>
            <a:pPr marL="342900" indent="-342900">
              <a:buFont typeface="Arial" panose="020B0604020202020204" pitchFamily="34" charset="0"/>
              <a:buChar char="•"/>
            </a:pPr>
            <a:r>
              <a:rPr lang="en-US" altLang="zh-CN" sz="2000" dirty="0" err="1" smtClean="0"/>
              <a:t>eyeriss</a:t>
            </a:r>
            <a:r>
              <a:rPr lang="en-US" altLang="zh-CN" sz="2000" dirty="0" smtClean="0"/>
              <a:t>, has reconfigurable characteristics, </a:t>
            </a:r>
          </a:p>
          <a:p>
            <a:pPr marL="342900" indent="-342900">
              <a:buFont typeface="Arial" panose="020B0604020202020204" pitchFamily="34" charset="0"/>
              <a:buChar char="•"/>
            </a:pPr>
            <a:r>
              <a:rPr lang="en-US" altLang="zh-CN" sz="2000" dirty="0" smtClean="0"/>
              <a:t>can adapt to convolution operations of various shapes and sizes. </a:t>
            </a:r>
          </a:p>
          <a:p>
            <a:pPr marL="342900" indent="-342900">
              <a:buFont typeface="Arial" panose="020B0604020202020204" pitchFamily="34" charset="0"/>
              <a:buChar char="•"/>
            </a:pPr>
            <a:r>
              <a:rPr lang="en-US" altLang="zh-CN" sz="2000" dirty="0" smtClean="0"/>
              <a:t>structure of row station (RS), fully reuses the data, reduces the access to the off chip DRAM and improves the efficiency. </a:t>
            </a:r>
          </a:p>
          <a:p>
            <a:pPr marL="342900" indent="-342900">
              <a:buFont typeface="Arial" panose="020B0604020202020204" pitchFamily="34" charset="0"/>
              <a:buChar char="•"/>
            </a:pPr>
            <a:r>
              <a:rPr lang="en-US" altLang="zh-CN" sz="2000" dirty="0" smtClean="0"/>
              <a:t>compresses and data gating the network to further improve the energy efficiency </a:t>
            </a:r>
            <a:endParaRPr lang="zh-CN" altLang="en-US" sz="2000" dirty="0"/>
          </a:p>
        </p:txBody>
      </p:sp>
      <p:sp>
        <p:nvSpPr>
          <p:cNvPr id="9" name="矩形 8"/>
          <p:cNvSpPr/>
          <p:nvPr/>
        </p:nvSpPr>
        <p:spPr>
          <a:xfrm>
            <a:off x="2125017" y="5226784"/>
            <a:ext cx="9649838" cy="1631216"/>
          </a:xfrm>
          <a:prstGeom prst="rect">
            <a:avLst/>
          </a:prstGeom>
        </p:spPr>
        <p:txBody>
          <a:bodyPr wrap="square">
            <a:spAutoFit/>
          </a:bodyPr>
          <a:lstStyle/>
          <a:p>
            <a:pPr marL="342900" indent="-342900">
              <a:buFont typeface="Arial" panose="020B0604020202020204" pitchFamily="34" charset="0"/>
              <a:buChar char="•"/>
            </a:pPr>
            <a:r>
              <a:rPr lang="en-US" altLang="zh-CN" sz="2000" dirty="0" err="1" smtClean="0"/>
              <a:t>Alexnet</a:t>
            </a:r>
            <a:r>
              <a:rPr lang="en-US" altLang="zh-CN" sz="2000" dirty="0" smtClean="0"/>
              <a:t> and VGG-16. </a:t>
            </a:r>
          </a:p>
          <a:p>
            <a:pPr marL="342900" indent="-342900">
              <a:buFont typeface="Arial" panose="020B0604020202020204" pitchFamily="34" charset="0"/>
              <a:buChar char="•"/>
            </a:pPr>
            <a:r>
              <a:rPr lang="en-US" altLang="zh-CN" sz="2000" dirty="0" err="1" smtClean="0"/>
              <a:t>Alexnet</a:t>
            </a:r>
            <a:r>
              <a:rPr lang="en-US" altLang="zh-CN" sz="2000" dirty="0" smtClean="0"/>
              <a:t> : processing speed :35 FPS,  memory access calculation ratio : 0.0029 DRAM access / multiply,  power consumption :278 MW (</a:t>
            </a:r>
            <a:r>
              <a:rPr lang="en-US" altLang="zh-CN" sz="2000" dirty="0" err="1" smtClean="0"/>
              <a:t>batchsize</a:t>
            </a:r>
            <a:r>
              <a:rPr lang="en-US" altLang="zh-CN" sz="2000" dirty="0" smtClean="0"/>
              <a:t> = 4), </a:t>
            </a:r>
          </a:p>
          <a:p>
            <a:pPr marL="342900" indent="-342900">
              <a:buFont typeface="Arial" panose="020B0604020202020204" pitchFamily="34" charset="0"/>
              <a:buChar char="•"/>
            </a:pPr>
            <a:r>
              <a:rPr lang="en-US" altLang="zh-CN" sz="2000" dirty="0" smtClean="0"/>
              <a:t>VGG-16</a:t>
            </a:r>
            <a:r>
              <a:rPr lang="zh-CN" altLang="en-US" sz="2000" dirty="0" smtClean="0"/>
              <a:t>：</a:t>
            </a:r>
            <a:r>
              <a:rPr lang="en-US" altLang="zh-CN" sz="2000" dirty="0" smtClean="0"/>
              <a:t>processing speed: 0.7 FPS, the memory access calculation ratio :0.0035 DRAM access / Mac, power consumption: 236 MW (</a:t>
            </a:r>
            <a:r>
              <a:rPr lang="en-US" altLang="zh-CN" sz="2000" dirty="0" err="1" smtClean="0"/>
              <a:t>batchsize</a:t>
            </a:r>
            <a:r>
              <a:rPr lang="en-US" altLang="zh-CN" sz="2000" dirty="0" smtClean="0"/>
              <a:t> = 3)</a:t>
            </a:r>
            <a:endParaRPr lang="zh-CN" altLang="en-US" sz="2000" dirty="0"/>
          </a:p>
        </p:txBody>
      </p:sp>
    </p:spTree>
    <p:extLst>
      <p:ext uri="{BB962C8B-B14F-4D97-AF65-F5344CB8AC3E}">
        <p14:creationId xmlns:p14="http://schemas.microsoft.com/office/powerpoint/2010/main" val="107958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2287" y="-223862"/>
            <a:ext cx="10364451" cy="1596177"/>
          </a:xfrm>
        </p:spPr>
        <p:txBody>
          <a:bodyPr/>
          <a:lstStyle/>
          <a:p>
            <a:r>
              <a:rPr lang="en-US" altLang="zh-CN" dirty="0"/>
              <a:t>A. </a:t>
            </a:r>
            <a:r>
              <a:rPr lang="en-US" altLang="zh-CN" dirty="0" err="1" smtClean="0"/>
              <a:t>AlexNet</a:t>
            </a:r>
            <a:endParaRPr lang="zh-CN" altLang="en-US" dirty="0"/>
          </a:p>
        </p:txBody>
      </p:sp>
      <p:sp>
        <p:nvSpPr>
          <p:cNvPr id="3" name="内容占位符 2"/>
          <p:cNvSpPr>
            <a:spLocks noGrp="1"/>
          </p:cNvSpPr>
          <p:nvPr>
            <p:ph sz="quarter" idx="13"/>
          </p:nvPr>
        </p:nvSpPr>
        <p:spPr/>
        <p:txBody>
          <a:bodyPr/>
          <a:lstStyle/>
          <a:p>
            <a:endParaRPr lang="zh-CN" altLang="en-US" dirty="0"/>
          </a:p>
        </p:txBody>
      </p:sp>
      <p:pic>
        <p:nvPicPr>
          <p:cNvPr id="4098" name="Picture 2" descr="https://img-blog.csdnimg.cn/2020092709553954.png?x-oss-process=image/watermark,type_ZmFuZ3poZW5naGVpdGk,shadow_10,text_aHR0cHM6Ly9ibG9nLmNzZG4ubmV0L3FxXzQwMjY4Njcy,size_16,color_FFFFFF,t_70#pic_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447" y="778010"/>
            <a:ext cx="86201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在这里插入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537" y="3528426"/>
            <a:ext cx="95059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0129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5" y="-256973"/>
            <a:ext cx="10364451" cy="1596177"/>
          </a:xfrm>
        </p:spPr>
        <p:txBody>
          <a:bodyPr/>
          <a:lstStyle/>
          <a:p>
            <a:r>
              <a:rPr lang="en-US" altLang="zh-CN" dirty="0" smtClean="0"/>
              <a:t>B. VGG-16</a:t>
            </a:r>
            <a:endParaRPr lang="zh-CN" altLang="en-US" dirty="0"/>
          </a:p>
        </p:txBody>
      </p:sp>
      <p:pic>
        <p:nvPicPr>
          <p:cNvPr id="5122"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75" y="2491397"/>
            <a:ext cx="10000102" cy="446207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048000" y="1099624"/>
            <a:ext cx="6096000" cy="923330"/>
          </a:xfrm>
          <a:prstGeom prst="rect">
            <a:avLst/>
          </a:prstGeom>
        </p:spPr>
        <p:txBody>
          <a:bodyPr>
            <a:spAutoFit/>
          </a:bodyPr>
          <a:lstStyle/>
          <a:p>
            <a:r>
              <a:rPr lang="zh-CN" altLang="en-US" dirty="0" smtClean="0"/>
              <a:t>Table VI shows the performance of 13 layers in vgg-16 at 1V. On average, the accelerator frame rate is 0.7frames/s and the power consumption is 236mw.</a:t>
            </a:r>
            <a:endParaRPr lang="zh-CN" altLang="en-US" dirty="0"/>
          </a:p>
        </p:txBody>
      </p:sp>
    </p:spTree>
    <p:extLst>
      <p:ext uri="{BB962C8B-B14F-4D97-AF65-F5344CB8AC3E}">
        <p14:creationId xmlns:p14="http://schemas.microsoft.com/office/powerpoint/2010/main" val="39992082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a:t>
            </a:r>
            <a:endParaRPr lang="zh-CN" altLang="en-US" dirty="0"/>
          </a:p>
        </p:txBody>
      </p:sp>
      <p:sp>
        <p:nvSpPr>
          <p:cNvPr id="6" name="矩形 5"/>
          <p:cNvSpPr/>
          <p:nvPr/>
        </p:nvSpPr>
        <p:spPr>
          <a:xfrm>
            <a:off x="1748308" y="1864498"/>
            <a:ext cx="8014447" cy="4247317"/>
          </a:xfrm>
          <a:prstGeom prst="rect">
            <a:avLst/>
          </a:prstGeom>
        </p:spPr>
        <p:txBody>
          <a:bodyPr wrap="square">
            <a:spAutoFit/>
          </a:bodyPr>
          <a:lstStyle/>
          <a:p>
            <a:pPr marL="457200" indent="-457200">
              <a:buFont typeface="Arial" panose="020B0604020202020204" pitchFamily="34" charset="0"/>
              <a:buChar char="•"/>
            </a:pPr>
            <a:r>
              <a:rPr lang="zh-CN" altLang="en-US" sz="3000" dirty="0" smtClean="0"/>
              <a:t>Eyeriss proposed by the author makes full use of RS structure for data reuse; </a:t>
            </a:r>
            <a:endParaRPr lang="en-US" altLang="zh-CN" sz="3000" dirty="0" smtClean="0"/>
          </a:p>
          <a:p>
            <a:pPr marL="457200" indent="-457200">
              <a:buFont typeface="Arial" panose="020B0604020202020204" pitchFamily="34" charset="0"/>
              <a:buChar char="•"/>
            </a:pPr>
            <a:r>
              <a:rPr lang="zh-CN" altLang="en-US" sz="3000" dirty="0" smtClean="0"/>
              <a:t>Using data statistics, the 0 element is skipped during multiplication, which reduces the power consumption, </a:t>
            </a:r>
            <a:endParaRPr lang="en-US" altLang="zh-CN" sz="3000" dirty="0" smtClean="0"/>
          </a:p>
          <a:p>
            <a:pPr marL="457200" indent="-457200">
              <a:buFont typeface="Arial" panose="020B0604020202020204" pitchFamily="34" charset="0"/>
              <a:buChar char="•"/>
            </a:pPr>
            <a:r>
              <a:rPr lang="zh-CN" altLang="en-US" sz="3000" dirty="0" smtClean="0"/>
              <a:t>and RLC coding is used to reduce the demand for memory bandwidth. </a:t>
            </a:r>
            <a:endParaRPr lang="en-US" altLang="zh-CN" sz="3000" dirty="0" smtClean="0"/>
          </a:p>
          <a:p>
            <a:pPr marL="457200" indent="-457200">
              <a:buFont typeface="Arial" panose="020B0604020202020204" pitchFamily="34" charset="0"/>
              <a:buChar char="•"/>
            </a:pPr>
            <a:r>
              <a:rPr lang="zh-CN" altLang="en-US" sz="3000" dirty="0" smtClean="0"/>
              <a:t>Finally, eyeriss achieved good results on alexnet and </a:t>
            </a:r>
            <a:r>
              <a:rPr lang="en-US" altLang="zh-CN" sz="3000" dirty="0" smtClean="0"/>
              <a:t>VGG</a:t>
            </a:r>
            <a:r>
              <a:rPr lang="zh-CN" altLang="en-US" sz="3000" dirty="0" smtClean="0"/>
              <a:t>-16.</a:t>
            </a:r>
            <a:endParaRPr lang="zh-CN" altLang="en-US" sz="3000" dirty="0"/>
          </a:p>
        </p:txBody>
      </p:sp>
    </p:spTree>
    <p:extLst>
      <p:ext uri="{BB962C8B-B14F-4D97-AF65-F5344CB8AC3E}">
        <p14:creationId xmlns:p14="http://schemas.microsoft.com/office/powerpoint/2010/main" val="3160927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5" y="-276428"/>
            <a:ext cx="10364451" cy="1596177"/>
          </a:xfrm>
        </p:spPr>
        <p:txBody>
          <a:bodyPr/>
          <a:lstStyle/>
          <a:p>
            <a:r>
              <a:rPr lang="en-US" altLang="zh-CN" dirty="0" smtClean="0"/>
              <a:t>Limitation and critiques</a:t>
            </a:r>
            <a:endParaRPr lang="zh-CN" altLang="en-US" dirty="0"/>
          </a:p>
        </p:txBody>
      </p:sp>
      <p:sp>
        <p:nvSpPr>
          <p:cNvPr id="4" name="矩形 3"/>
          <p:cNvSpPr/>
          <p:nvPr/>
        </p:nvSpPr>
        <p:spPr>
          <a:xfrm>
            <a:off x="674451" y="1062151"/>
            <a:ext cx="10502630" cy="2862322"/>
          </a:xfrm>
          <a:prstGeom prst="rect">
            <a:avLst/>
          </a:prstGeom>
        </p:spPr>
        <p:txBody>
          <a:bodyPr wrap="square">
            <a:spAutoFit/>
          </a:bodyPr>
          <a:lstStyle/>
          <a:p>
            <a:pPr marL="285750" indent="-285750">
              <a:buFont typeface="Arial" panose="020B0604020202020204" pitchFamily="34" charset="0"/>
              <a:buChar char="•"/>
            </a:pPr>
            <a:r>
              <a:rPr lang="zh-CN" altLang="en-US" dirty="0" smtClean="0"/>
              <a:t>For compact DNN, the hardware design faces two problems:</a:t>
            </a:r>
            <a:endParaRPr lang="en-US" altLang="zh-CN" dirty="0" smtClean="0"/>
          </a:p>
          <a:p>
            <a:pPr marL="342900" indent="-342900">
              <a:buFont typeface="+mj-lt"/>
              <a:buAutoNum type="arabicPeriod"/>
            </a:pPr>
            <a:r>
              <a:rPr lang="zh-CN" altLang="en-US" dirty="0" smtClean="0"/>
              <a:t>The preselected data will decrease with the change of DNN, resulting in the decrease of PE array utilization.</a:t>
            </a:r>
            <a:endParaRPr lang="en-US" altLang="zh-CN" dirty="0" smtClean="0"/>
          </a:p>
          <a:p>
            <a:pPr marL="342900" indent="-342900">
              <a:buFont typeface="+mj-lt"/>
              <a:buAutoNum type="arabicPeriod"/>
            </a:pPr>
            <a:r>
              <a:rPr lang="zh-CN" altLang="en-US" dirty="0" smtClean="0"/>
              <a:t>Less data reuse requires higher data bandwidth.</a:t>
            </a:r>
            <a:endParaRPr lang="en-US" altLang="zh-CN" dirty="0" smtClean="0"/>
          </a:p>
          <a:p>
            <a:pPr marL="342900" indent="-342900">
              <a:buFont typeface="+mj-lt"/>
              <a:buAutoNum type="arabicPeriod"/>
            </a:pPr>
            <a:endParaRPr lang="en-US" altLang="zh-CN" dirty="0" smtClean="0"/>
          </a:p>
          <a:p>
            <a:pPr marL="285750" indent="-285750">
              <a:buFont typeface="Arial" panose="020B0604020202020204" pitchFamily="34" charset="0"/>
              <a:buChar char="•"/>
            </a:pPr>
            <a:r>
              <a:rPr lang="zh-CN" altLang="en-US" dirty="0" smtClean="0"/>
              <a:t>For sparse DNN, there are also two problems:</a:t>
            </a:r>
            <a:endParaRPr lang="en-US" altLang="zh-CN" dirty="0" smtClean="0"/>
          </a:p>
          <a:p>
            <a:pPr marL="342900" indent="-342900">
              <a:buFont typeface="+mj-lt"/>
              <a:buAutoNum type="arabicPeriod"/>
            </a:pPr>
            <a:r>
              <a:rPr lang="zh-CN" altLang="en-US" dirty="0" smtClean="0"/>
              <a:t>When skipping the zero element, it is difficult to judge whether the weight and input are 0 at the same time under RLC coding</a:t>
            </a:r>
            <a:endParaRPr lang="en-US" altLang="zh-CN" dirty="0" smtClean="0"/>
          </a:p>
          <a:p>
            <a:pPr marL="342900" indent="-342900">
              <a:buFont typeface="+mj-lt"/>
              <a:buAutoNum type="arabicPeriod"/>
            </a:pPr>
            <a:r>
              <a:rPr lang="zh-CN" altLang="en-US" dirty="0" smtClean="0"/>
              <a:t>PE resources are unevenly distributed. It is possible that most data operations will be deployed to a small number of PES, and the remaining PES are idle</a:t>
            </a:r>
            <a:endParaRPr lang="en-US" altLang="zh-CN" dirty="0" smtClean="0"/>
          </a:p>
          <a:p>
            <a:pPr marL="342900" indent="-342900">
              <a:buFont typeface="+mj-lt"/>
              <a:buAutoNum type="arabicPeriod"/>
            </a:pPr>
            <a:endParaRPr lang="en-US" altLang="zh-CN" dirty="0" smtClean="0"/>
          </a:p>
        </p:txBody>
      </p:sp>
      <p:pic>
        <p:nvPicPr>
          <p:cNvPr id="6146" name="Picture 2" descr="https://pic2.zhimg.com/80/v2-93e096911f9c0037e71641389df343ad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8427" y="3783654"/>
            <a:ext cx="5773259" cy="295879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95072" y="4230098"/>
            <a:ext cx="6096000" cy="2308324"/>
          </a:xfrm>
          <a:prstGeom prst="rect">
            <a:avLst/>
          </a:prstGeom>
        </p:spPr>
        <p:txBody>
          <a:bodyPr>
            <a:spAutoFit/>
          </a:bodyPr>
          <a:lstStyle/>
          <a:p>
            <a:pPr marL="285750" indent="-285750">
              <a:buFont typeface="Arial" panose="020B0604020202020204" pitchFamily="34" charset="0"/>
              <a:buChar char="•"/>
            </a:pPr>
            <a:r>
              <a:rPr lang="zh-CN" altLang="en-US" dirty="0" smtClean="0"/>
              <a:t>In order to solve the above problems, </a:t>
            </a:r>
            <a:r>
              <a:rPr lang="en-US" altLang="zh-CN" dirty="0" err="1" smtClean="0"/>
              <a:t>eyeriss</a:t>
            </a:r>
            <a:r>
              <a:rPr lang="en-US" altLang="zh-CN" dirty="0" smtClean="0"/>
              <a:t> v2 </a:t>
            </a:r>
            <a:r>
              <a:rPr lang="zh-CN" altLang="en-US" dirty="0" smtClean="0"/>
              <a:t>makes the following three main contributions:</a:t>
            </a:r>
            <a:endParaRPr lang="en-US" altLang="zh-CN" dirty="0" smtClean="0"/>
          </a:p>
          <a:p>
            <a:pPr marL="342900" indent="-342900">
              <a:buFont typeface="+mj-lt"/>
              <a:buAutoNum type="arabicPeriod"/>
            </a:pPr>
            <a:r>
              <a:rPr lang="zh-CN" altLang="en-US" dirty="0" smtClean="0"/>
              <a:t>A NOC is designed to provide high bandwidth under the condition of low data reuse and try not to let PE idle</a:t>
            </a:r>
            <a:endParaRPr lang="en-US" altLang="zh-CN" dirty="0" smtClean="0"/>
          </a:p>
          <a:p>
            <a:pPr marL="342900" indent="-342900">
              <a:buFont typeface="+mj-lt"/>
              <a:buAutoNum type="arabicPeriod"/>
            </a:pPr>
            <a:r>
              <a:rPr lang="zh-CN" altLang="en-US" dirty="0" smtClean="0"/>
              <a:t>The newly designed PE is more suitable for compact and sparse DNN</a:t>
            </a:r>
            <a:endParaRPr lang="en-US" altLang="zh-CN" dirty="0" smtClean="0"/>
          </a:p>
          <a:p>
            <a:pPr marL="342900" indent="-342900">
              <a:buFont typeface="+mj-lt"/>
              <a:buAutoNum type="arabicPeriod"/>
            </a:pPr>
            <a:r>
              <a:rPr lang="zh-CN" altLang="en-US" dirty="0" smtClean="0"/>
              <a:t>The new accelerator eyeriss V2 runs mobilenet 12.6 times faster than eyeriss and consumes 2.5 times less power</a:t>
            </a:r>
            <a:endParaRPr lang="zh-CN" altLang="en-US" dirty="0"/>
          </a:p>
        </p:txBody>
      </p:sp>
    </p:spTree>
    <p:extLst>
      <p:ext uri="{BB962C8B-B14F-4D97-AF65-F5344CB8AC3E}">
        <p14:creationId xmlns:p14="http://schemas.microsoft.com/office/powerpoint/2010/main" val="9448236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3"/>
          </p:nvPr>
        </p:nvSpPr>
        <p:spPr/>
        <p:txBody>
          <a:bodyPr>
            <a:normAutofit/>
          </a:bodyPr>
          <a:lstStyle/>
          <a:p>
            <a:r>
              <a:rPr lang="en-US" altLang="zh-CN" dirty="0" smtClean="0"/>
              <a:t>[1]Y</a:t>
            </a:r>
            <a:r>
              <a:rPr lang="en-US" altLang="zh-CN" dirty="0"/>
              <a:t>.-H. Chen, T. Krishna, J. </a:t>
            </a:r>
            <a:r>
              <a:rPr lang="en-US" altLang="zh-CN" dirty="0" err="1"/>
              <a:t>Emer</a:t>
            </a:r>
            <a:r>
              <a:rPr lang="en-US" altLang="zh-CN" dirty="0"/>
              <a:t>, and V. Sze, </a:t>
            </a:r>
          </a:p>
          <a:p>
            <a:r>
              <a:rPr lang="en-US" altLang="zh-CN" dirty="0"/>
              <a:t>“</a:t>
            </a:r>
            <a:r>
              <a:rPr lang="en-US" altLang="zh-CN" dirty="0" err="1"/>
              <a:t>Eyeriss</a:t>
            </a:r>
            <a:r>
              <a:rPr lang="en-US" altLang="zh-CN" dirty="0"/>
              <a:t>: An energy-efficient recon </a:t>
            </a:r>
            <a:r>
              <a:rPr lang="en-US" altLang="zh-CN" dirty="0" err="1"/>
              <a:t>figurable</a:t>
            </a:r>
            <a:r>
              <a:rPr lang="en-US" altLang="zh-CN" dirty="0"/>
              <a:t>  accelerator for deep convolutional neural </a:t>
            </a:r>
            <a:r>
              <a:rPr lang="en-US" altLang="zh-CN" dirty="0" smtClean="0"/>
              <a:t>networks</a:t>
            </a:r>
            <a:r>
              <a:rPr lang="en-US" altLang="zh-CN" dirty="0"/>
              <a:t>,” IEEE J. Solid-State Circuits , vol. 51, </a:t>
            </a:r>
            <a:r>
              <a:rPr lang="en-US" altLang="zh-CN" dirty="0" smtClean="0"/>
              <a:t>no</a:t>
            </a:r>
            <a:r>
              <a:rPr lang="en-US" altLang="zh-CN" dirty="0"/>
              <a:t>. 1, pp. 127–138, Jan. 2017</a:t>
            </a:r>
            <a:r>
              <a:rPr lang="en-US" altLang="zh-CN" dirty="0" smtClean="0"/>
              <a:t>.</a:t>
            </a:r>
            <a:endParaRPr lang="en-US" altLang="zh-CN" dirty="0"/>
          </a:p>
          <a:p>
            <a:r>
              <a:rPr lang="en-US" altLang="zh-CN" dirty="0" smtClean="0"/>
              <a:t>[2]   </a:t>
            </a:r>
            <a:r>
              <a:rPr lang="en-US" altLang="zh-CN" dirty="0"/>
              <a:t>DNN Energy Estimation. [Online]. Available: </a:t>
            </a:r>
            <a:r>
              <a:rPr lang="en-US" altLang="zh-CN" dirty="0" smtClean="0">
                <a:hlinkClick r:id="rId2"/>
              </a:rPr>
              <a:t>http</a:t>
            </a:r>
            <a:r>
              <a:rPr lang="en-US" altLang="zh-CN" dirty="0">
                <a:hlinkClick r:id="rId2"/>
              </a:rPr>
              <a:t>://</a:t>
            </a:r>
            <a:r>
              <a:rPr lang="en-US" altLang="zh-CN" dirty="0" smtClean="0">
                <a:hlinkClick r:id="rId2"/>
              </a:rPr>
              <a:t>eyeriss.mit.edu/energy.html</a:t>
            </a:r>
            <a:endParaRPr lang="en-US" altLang="zh-CN" dirty="0" smtClean="0"/>
          </a:p>
          <a:p>
            <a:r>
              <a:rPr lang="en-US" altLang="zh-CN" dirty="0" smtClean="0"/>
              <a:t>[3]   </a:t>
            </a:r>
            <a:r>
              <a:rPr lang="en-US" altLang="zh-CN" dirty="0"/>
              <a:t>Benchmarking DNN Processors . [Online]. </a:t>
            </a:r>
            <a:r>
              <a:rPr lang="en-US" altLang="zh-CN" dirty="0" smtClean="0"/>
              <a:t>Available: Http</a:t>
            </a:r>
            <a:r>
              <a:rPr lang="en-US" altLang="zh-CN" dirty="0"/>
              <a:t>://</a:t>
            </a:r>
            <a:r>
              <a:rPr lang="en-US" altLang="zh-CN" dirty="0" smtClean="0"/>
              <a:t>eyeriss.mit.edu/benchmarking.html</a:t>
            </a:r>
            <a:endParaRPr lang="zh-CN" altLang="en-US" dirty="0"/>
          </a:p>
        </p:txBody>
      </p:sp>
      <p:sp>
        <p:nvSpPr>
          <p:cNvPr id="4" name="标题 1"/>
          <p:cNvSpPr txBox="1">
            <a:spLocks/>
          </p:cNvSpPr>
          <p:nvPr/>
        </p:nvSpPr>
        <p:spPr>
          <a:xfrm>
            <a:off x="913149" y="508688"/>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CN" dirty="0" smtClean="0"/>
              <a:t>references</a:t>
            </a:r>
            <a:endParaRPr lang="zh-CN" altLang="en-US" dirty="0"/>
          </a:p>
        </p:txBody>
      </p:sp>
    </p:spTree>
    <p:extLst>
      <p:ext uri="{BB962C8B-B14F-4D97-AF65-F5344CB8AC3E}">
        <p14:creationId xmlns:p14="http://schemas.microsoft.com/office/powerpoint/2010/main" val="23528497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30507" y="2836423"/>
            <a:ext cx="10364451" cy="1596177"/>
          </a:xfrm>
        </p:spPr>
        <p:txBody>
          <a:bodyPr>
            <a:normAutofit/>
          </a:bodyPr>
          <a:lstStyle/>
          <a:p>
            <a:r>
              <a:rPr lang="en-US" altLang="zh-CN" sz="4800" dirty="0" smtClean="0"/>
              <a:t>Thank you!</a:t>
            </a:r>
            <a:endParaRPr lang="zh-CN" altLang="en-US" sz="4800" dirty="0"/>
          </a:p>
        </p:txBody>
      </p:sp>
    </p:spTree>
    <p:extLst>
      <p:ext uri="{BB962C8B-B14F-4D97-AF65-F5344CB8AC3E}">
        <p14:creationId xmlns:p14="http://schemas.microsoft.com/office/powerpoint/2010/main" val="33096831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5424" y="-154611"/>
            <a:ext cx="10364451" cy="1596177"/>
          </a:xfrm>
        </p:spPr>
        <p:txBody>
          <a:bodyPr/>
          <a:lstStyle/>
          <a:p>
            <a:r>
              <a:rPr lang="en-US" altLang="zh-CN" dirty="0" smtClean="0"/>
              <a:t>convolution</a:t>
            </a:r>
            <a:endParaRPr lang="zh-CN" altLang="en-US" dirty="0"/>
          </a:p>
        </p:txBody>
      </p:sp>
      <p:pic>
        <p:nvPicPr>
          <p:cNvPr id="13" name="内容占位符 12"/>
          <p:cNvPicPr>
            <a:picLocks noGrp="1" noChangeAspect="1"/>
          </p:cNvPicPr>
          <p:nvPr>
            <p:ph sz="quarter" idx="13"/>
          </p:nvPr>
        </p:nvPicPr>
        <p:blipFill>
          <a:blip r:embed="rId2"/>
          <a:stretch>
            <a:fillRect/>
          </a:stretch>
        </p:blipFill>
        <p:spPr>
          <a:xfrm>
            <a:off x="4191464" y="1441566"/>
            <a:ext cx="7790139" cy="3424237"/>
          </a:xfrm>
          <a:prstGeom prst="rect">
            <a:avLst/>
          </a:prstGeom>
        </p:spPr>
      </p:pic>
      <p:pic>
        <p:nvPicPr>
          <p:cNvPr id="4" name="图片 3"/>
          <p:cNvPicPr>
            <a:picLocks noChangeAspect="1"/>
          </p:cNvPicPr>
          <p:nvPr/>
        </p:nvPicPr>
        <p:blipFill>
          <a:blip r:embed="rId3"/>
          <a:stretch>
            <a:fillRect/>
          </a:stretch>
        </p:blipFill>
        <p:spPr>
          <a:xfrm>
            <a:off x="4027624" y="275624"/>
            <a:ext cx="7884844" cy="6439675"/>
          </a:xfrm>
          <a:prstGeom prst="rect">
            <a:avLst/>
          </a:prstGeom>
        </p:spPr>
      </p:pic>
      <p:pic>
        <p:nvPicPr>
          <p:cNvPr id="5" name="Picture 3"/>
          <p:cNvPicPr>
            <a:picLocks noChangeAspect="1"/>
          </p:cNvPicPr>
          <p:nvPr/>
        </p:nvPicPr>
        <p:blipFill>
          <a:blip r:embed="rId4"/>
          <a:stretch>
            <a:fillRect/>
          </a:stretch>
        </p:blipFill>
        <p:spPr>
          <a:xfrm>
            <a:off x="350051" y="1238721"/>
            <a:ext cx="3394394" cy="2256741"/>
          </a:xfrm>
          <a:prstGeom prst="rect">
            <a:avLst/>
          </a:prstGeom>
        </p:spPr>
      </p:pic>
      <p:grpSp>
        <p:nvGrpSpPr>
          <p:cNvPr id="6" name="Group 18"/>
          <p:cNvGrpSpPr/>
          <p:nvPr/>
        </p:nvGrpSpPr>
        <p:grpSpPr>
          <a:xfrm>
            <a:off x="192996" y="3561854"/>
            <a:ext cx="3364226" cy="2194074"/>
            <a:chOff x="905965" y="4173394"/>
            <a:chExt cx="3034209" cy="2260429"/>
          </a:xfrm>
        </p:grpSpPr>
        <p:pic>
          <p:nvPicPr>
            <p:cNvPr id="7" name="Picture 13"/>
            <p:cNvPicPr>
              <a:picLocks noChangeAspect="1"/>
            </p:cNvPicPr>
            <p:nvPr/>
          </p:nvPicPr>
          <p:blipFill>
            <a:blip r:embed="rId5"/>
            <a:stretch>
              <a:fillRect/>
            </a:stretch>
          </p:blipFill>
          <p:spPr>
            <a:xfrm>
              <a:off x="2289794" y="4508043"/>
              <a:ext cx="1650380" cy="1429785"/>
            </a:xfrm>
            <a:prstGeom prst="rect">
              <a:avLst/>
            </a:prstGeom>
          </p:spPr>
        </p:pic>
        <p:pic>
          <p:nvPicPr>
            <p:cNvPr id="8" name="Picture 12"/>
            <p:cNvPicPr>
              <a:picLocks noChangeAspect="1"/>
            </p:cNvPicPr>
            <p:nvPr/>
          </p:nvPicPr>
          <p:blipFill>
            <a:blip r:embed="rId6"/>
            <a:stretch>
              <a:fillRect/>
            </a:stretch>
          </p:blipFill>
          <p:spPr>
            <a:xfrm>
              <a:off x="1881598" y="4762793"/>
              <a:ext cx="1645178" cy="1425278"/>
            </a:xfrm>
            <a:prstGeom prst="rect">
              <a:avLst/>
            </a:prstGeom>
          </p:spPr>
        </p:pic>
        <p:pic>
          <p:nvPicPr>
            <p:cNvPr id="9" name="Picture 11"/>
            <p:cNvPicPr>
              <a:picLocks noChangeAspect="1"/>
            </p:cNvPicPr>
            <p:nvPr/>
          </p:nvPicPr>
          <p:blipFill>
            <a:blip r:embed="rId7"/>
            <a:stretch>
              <a:fillRect/>
            </a:stretch>
          </p:blipFill>
          <p:spPr>
            <a:xfrm>
              <a:off x="1459322" y="5005136"/>
              <a:ext cx="1650380" cy="1428687"/>
            </a:xfrm>
            <a:prstGeom prst="rect">
              <a:avLst/>
            </a:prstGeom>
          </p:spPr>
        </p:pic>
        <p:sp>
          <p:nvSpPr>
            <p:cNvPr id="10" name="TextBox 14"/>
            <p:cNvSpPr txBox="1"/>
            <p:nvPr/>
          </p:nvSpPr>
          <p:spPr>
            <a:xfrm>
              <a:off x="905965" y="4666582"/>
              <a:ext cx="553357"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Red</a:t>
              </a:r>
              <a:endParaRPr lang="en-US" sz="1400" dirty="0">
                <a:latin typeface="Century Schoolbook" charset="0"/>
                <a:ea typeface="Century Schoolbook" charset="0"/>
                <a:cs typeface="Century Schoolbook" charset="0"/>
              </a:endParaRPr>
            </a:p>
          </p:txBody>
        </p:sp>
        <p:sp>
          <p:nvSpPr>
            <p:cNvPr id="11" name="TextBox 15"/>
            <p:cNvSpPr txBox="1"/>
            <p:nvPr/>
          </p:nvSpPr>
          <p:spPr>
            <a:xfrm>
              <a:off x="1120069" y="4424239"/>
              <a:ext cx="766557"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Green</a:t>
              </a:r>
            </a:p>
          </p:txBody>
        </p:sp>
        <p:sp>
          <p:nvSpPr>
            <p:cNvPr id="12" name="TextBox 17"/>
            <p:cNvSpPr txBox="1"/>
            <p:nvPr/>
          </p:nvSpPr>
          <p:spPr>
            <a:xfrm>
              <a:off x="1660623" y="4173394"/>
              <a:ext cx="623889" cy="338554"/>
            </a:xfrm>
            <a:prstGeom prst="rect">
              <a:avLst/>
            </a:prstGeom>
            <a:noFill/>
          </p:spPr>
          <p:txBody>
            <a:bodyPr wrap="none" rtlCol="0">
              <a:spAutoFit/>
            </a:bodyPr>
            <a:lstStyle/>
            <a:p>
              <a:r>
                <a:rPr lang="en-US" sz="1600" dirty="0">
                  <a:latin typeface="Century Schoolbook" charset="0"/>
                  <a:ea typeface="Century Schoolbook" charset="0"/>
                  <a:cs typeface="Century Schoolbook" charset="0"/>
                </a:rPr>
                <a:t>Blue</a:t>
              </a:r>
              <a:endParaRPr lang="en-US" sz="2000" dirty="0">
                <a:latin typeface="Century Schoolbook" charset="0"/>
                <a:ea typeface="Century Schoolbook" charset="0"/>
                <a:cs typeface="Century Schoolbook" charset="0"/>
              </a:endParaRPr>
            </a:p>
          </p:txBody>
        </p:sp>
      </p:grpSp>
    </p:spTree>
    <p:extLst>
      <p:ext uri="{BB962C8B-B14F-4D97-AF65-F5344CB8AC3E}">
        <p14:creationId xmlns:p14="http://schemas.microsoft.com/office/powerpoint/2010/main" val="123032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6198" y="0"/>
            <a:ext cx="10364451" cy="1596177"/>
          </a:xfrm>
        </p:spPr>
        <p:txBody>
          <a:bodyPr/>
          <a:lstStyle/>
          <a:p>
            <a:r>
              <a:rPr lang="en-US" altLang="zh-CN" dirty="0" err="1" smtClean="0"/>
              <a:t>Eyeriss</a:t>
            </a:r>
            <a:r>
              <a:rPr lang="en-US" altLang="zh-CN" dirty="0" smtClean="0"/>
              <a:t> system architecture</a:t>
            </a:r>
            <a:endParaRPr lang="zh-CN" altLang="en-US" dirty="0"/>
          </a:p>
        </p:txBody>
      </p:sp>
      <p:pic>
        <p:nvPicPr>
          <p:cNvPr id="4" name="图片 3"/>
          <p:cNvPicPr>
            <a:picLocks noChangeAspect="1"/>
          </p:cNvPicPr>
          <p:nvPr/>
        </p:nvPicPr>
        <p:blipFill>
          <a:blip r:embed="rId2"/>
          <a:stretch>
            <a:fillRect/>
          </a:stretch>
        </p:blipFill>
        <p:spPr>
          <a:xfrm>
            <a:off x="137153" y="1739124"/>
            <a:ext cx="12054847" cy="5136805"/>
          </a:xfrm>
          <a:prstGeom prst="rect">
            <a:avLst/>
          </a:prstGeom>
        </p:spPr>
      </p:pic>
      <p:sp>
        <p:nvSpPr>
          <p:cNvPr id="5" name="矩形 4"/>
          <p:cNvSpPr/>
          <p:nvPr/>
        </p:nvSpPr>
        <p:spPr>
          <a:xfrm>
            <a:off x="10578481" y="3623979"/>
            <a:ext cx="1613519" cy="369332"/>
          </a:xfrm>
          <a:prstGeom prst="rect">
            <a:avLst/>
          </a:prstGeom>
        </p:spPr>
        <p:txBody>
          <a:bodyPr wrap="none">
            <a:spAutoFit/>
          </a:bodyPr>
          <a:lstStyle/>
          <a:p>
            <a:r>
              <a:rPr lang="zh-CN" altLang="en-US" dirty="0" smtClean="0">
                <a:solidFill>
                  <a:srgbClr val="FF0000"/>
                </a:solidFill>
              </a:rPr>
              <a:t>PE scratch pads</a:t>
            </a:r>
            <a:endParaRPr lang="zh-CN" altLang="en-US" dirty="0">
              <a:solidFill>
                <a:srgbClr val="FF0000"/>
              </a:solidFill>
            </a:endParaRPr>
          </a:p>
        </p:txBody>
      </p:sp>
      <p:sp>
        <p:nvSpPr>
          <p:cNvPr id="6" name="矩形 5"/>
          <p:cNvSpPr/>
          <p:nvPr/>
        </p:nvSpPr>
        <p:spPr>
          <a:xfrm>
            <a:off x="10399059" y="5037318"/>
            <a:ext cx="6096000" cy="646331"/>
          </a:xfrm>
          <a:prstGeom prst="rect">
            <a:avLst/>
          </a:prstGeom>
        </p:spPr>
        <p:txBody>
          <a:bodyPr>
            <a:spAutoFit/>
          </a:bodyPr>
          <a:lstStyle/>
          <a:p>
            <a:r>
              <a:rPr lang="zh-CN" altLang="en-US" dirty="0" smtClean="0">
                <a:solidFill>
                  <a:srgbClr val="FF0000"/>
                </a:solidFill>
              </a:rPr>
              <a:t>multiply and</a:t>
            </a:r>
          </a:p>
          <a:p>
            <a:r>
              <a:rPr lang="zh-CN" altLang="en-US" dirty="0" smtClean="0">
                <a:solidFill>
                  <a:srgbClr val="FF0000"/>
                </a:solidFill>
              </a:rPr>
              <a:t>accumulations</a:t>
            </a:r>
            <a:endParaRPr lang="zh-CN" altLang="en-US" dirty="0">
              <a:solidFill>
                <a:srgbClr val="FF0000"/>
              </a:solidFill>
            </a:endParaRPr>
          </a:p>
        </p:txBody>
      </p:sp>
      <p:cxnSp>
        <p:nvCxnSpPr>
          <p:cNvPr id="14" name="直接箭头连接符 13"/>
          <p:cNvCxnSpPr/>
          <p:nvPr/>
        </p:nvCxnSpPr>
        <p:spPr>
          <a:xfrm flipH="1">
            <a:off x="10542494" y="4464424"/>
            <a:ext cx="286871" cy="6105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9417" y="3674177"/>
            <a:ext cx="2438400" cy="646331"/>
          </a:xfrm>
          <a:prstGeom prst="rect">
            <a:avLst/>
          </a:prstGeom>
          <a:noFill/>
        </p:spPr>
        <p:txBody>
          <a:bodyPr wrap="square" rtlCol="0">
            <a:spAutoFit/>
          </a:bodyPr>
          <a:lstStyle/>
          <a:p>
            <a:r>
              <a:rPr lang="en-US" altLang="zh-CN" dirty="0" smtClean="0">
                <a:solidFill>
                  <a:srgbClr val="FF0000"/>
                </a:solidFill>
              </a:rPr>
              <a:t>Run-length compression (RLC)</a:t>
            </a:r>
            <a:endParaRPr lang="zh-CN" altLang="en-US" dirty="0">
              <a:solidFill>
                <a:srgbClr val="FF0000"/>
              </a:solidFill>
            </a:endParaRPr>
          </a:p>
        </p:txBody>
      </p:sp>
      <p:sp>
        <p:nvSpPr>
          <p:cNvPr id="16" name="文本框 15"/>
          <p:cNvSpPr txBox="1"/>
          <p:nvPr/>
        </p:nvSpPr>
        <p:spPr>
          <a:xfrm>
            <a:off x="6418730" y="5929470"/>
            <a:ext cx="1182118" cy="369332"/>
          </a:xfrm>
          <a:prstGeom prst="rect">
            <a:avLst/>
          </a:prstGeom>
          <a:noFill/>
        </p:spPr>
        <p:txBody>
          <a:bodyPr wrap="none" rtlCol="0">
            <a:spAutoFit/>
          </a:bodyPr>
          <a:lstStyle/>
          <a:p>
            <a:r>
              <a:rPr lang="en-US" altLang="zh-CN" dirty="0" smtClean="0">
                <a:solidFill>
                  <a:srgbClr val="FF0000"/>
                </a:solidFill>
              </a:rPr>
              <a:t>Partial sum</a:t>
            </a:r>
            <a:endParaRPr lang="zh-CN" altLang="en-US" dirty="0">
              <a:solidFill>
                <a:srgbClr val="FF0000"/>
              </a:solidFill>
            </a:endParaRPr>
          </a:p>
        </p:txBody>
      </p:sp>
    </p:spTree>
    <p:extLst>
      <p:ext uri="{BB962C8B-B14F-4D97-AF65-F5344CB8AC3E}">
        <p14:creationId xmlns:p14="http://schemas.microsoft.com/office/powerpoint/2010/main" val="2971655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parameters</a:t>
            </a:r>
            <a:endParaRPr lang="zh-CN" altLang="en-US" dirty="0"/>
          </a:p>
        </p:txBody>
      </p:sp>
      <p:pic>
        <p:nvPicPr>
          <p:cNvPr id="4" name="内容占位符 3"/>
          <p:cNvPicPr>
            <a:picLocks noGrp="1" noChangeAspect="1"/>
          </p:cNvPicPr>
          <p:nvPr>
            <p:ph sz="quarter" idx="13"/>
          </p:nvPr>
        </p:nvPicPr>
        <p:blipFill>
          <a:blip r:embed="rId2"/>
          <a:stretch>
            <a:fillRect/>
          </a:stretch>
        </p:blipFill>
        <p:spPr>
          <a:xfrm>
            <a:off x="1234888" y="2007915"/>
            <a:ext cx="9722224" cy="3325832"/>
          </a:xfrm>
          <a:prstGeom prst="rect">
            <a:avLst/>
          </a:prstGeom>
        </p:spPr>
      </p:pic>
    </p:spTree>
    <p:extLst>
      <p:ext uri="{BB962C8B-B14F-4D97-AF65-F5344CB8AC3E}">
        <p14:creationId xmlns:p14="http://schemas.microsoft.com/office/powerpoint/2010/main" val="11899978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3774" y="376882"/>
            <a:ext cx="10364451" cy="1596177"/>
          </a:xfrm>
        </p:spPr>
        <p:txBody>
          <a:bodyPr/>
          <a:lstStyle/>
          <a:p>
            <a:r>
              <a:rPr lang="en-US" altLang="zh-CN" dirty="0" smtClean="0"/>
              <a:t>Main features</a:t>
            </a:r>
            <a:endParaRPr lang="zh-CN" altLang="en-US" dirty="0"/>
          </a:p>
        </p:txBody>
      </p:sp>
      <p:sp>
        <p:nvSpPr>
          <p:cNvPr id="4" name="文本框 3"/>
          <p:cNvSpPr txBox="1"/>
          <p:nvPr/>
        </p:nvSpPr>
        <p:spPr>
          <a:xfrm>
            <a:off x="1407146" y="1973059"/>
            <a:ext cx="9377708" cy="4247317"/>
          </a:xfrm>
          <a:prstGeom prst="rect">
            <a:avLst/>
          </a:prstGeom>
          <a:noFill/>
        </p:spPr>
        <p:txBody>
          <a:bodyPr wrap="square" rtlCol="0">
            <a:spAutoFit/>
          </a:bodyPr>
          <a:lstStyle/>
          <a:p>
            <a:pPr marL="457200" indent="-457200">
              <a:buFont typeface="Arial" panose="020B0604020202020204" pitchFamily="34" charset="0"/>
              <a:buChar char="•"/>
            </a:pPr>
            <a:r>
              <a:rPr lang="en-US" altLang="zh-CN" sz="3000" dirty="0" smtClean="0"/>
              <a:t>A spatial architecture using an array of 168 processing elements (PEs) that creates a four-level memory hierarchy.</a:t>
            </a:r>
          </a:p>
          <a:p>
            <a:pPr marL="457200" indent="-457200">
              <a:buFont typeface="Arial" panose="020B0604020202020204" pitchFamily="34" charset="0"/>
              <a:buChar char="•"/>
            </a:pPr>
            <a:endParaRPr lang="en-US" altLang="zh-CN" sz="3000" dirty="0" smtClean="0"/>
          </a:p>
          <a:p>
            <a:pPr marL="457200" indent="-457200">
              <a:buFont typeface="Arial" panose="020B0604020202020204" pitchFamily="34" charset="0"/>
              <a:buChar char="•"/>
            </a:pPr>
            <a:r>
              <a:rPr lang="en-US" altLang="zh-CN" sz="3000" dirty="0" smtClean="0"/>
              <a:t>A CNN dataflow, called Row Stationary (RS)</a:t>
            </a:r>
          </a:p>
          <a:p>
            <a:pPr marL="457200" indent="-457200">
              <a:buFont typeface="Arial" panose="020B0604020202020204" pitchFamily="34" charset="0"/>
              <a:buChar char="•"/>
            </a:pPr>
            <a:endParaRPr lang="en-US" altLang="zh-CN" sz="3000" dirty="0" smtClean="0"/>
          </a:p>
          <a:p>
            <a:pPr marL="457200" indent="-457200">
              <a:buFont typeface="Arial" panose="020B0604020202020204" pitchFamily="34" charset="0"/>
              <a:buChar char="•"/>
            </a:pPr>
            <a:r>
              <a:rPr lang="en-US" altLang="zh-CN" sz="3000" dirty="0" smtClean="0"/>
              <a:t>A network-on-chip (</a:t>
            </a:r>
            <a:r>
              <a:rPr lang="en-US" altLang="zh-CN" sz="3000" dirty="0" err="1" smtClean="0"/>
              <a:t>NoC</a:t>
            </a:r>
            <a:r>
              <a:rPr lang="en-US" altLang="zh-CN" sz="3000" dirty="0" smtClean="0"/>
              <a:t>) architecture</a:t>
            </a:r>
          </a:p>
          <a:p>
            <a:pPr marL="457200" indent="-457200">
              <a:buFont typeface="Arial" panose="020B0604020202020204" pitchFamily="34" charset="0"/>
              <a:buChar char="•"/>
            </a:pPr>
            <a:endParaRPr lang="en-US" altLang="zh-CN" sz="3000" dirty="0" smtClean="0"/>
          </a:p>
          <a:p>
            <a:pPr marL="457200" indent="-457200">
              <a:buFont typeface="Arial" panose="020B0604020202020204" pitchFamily="34" charset="0"/>
              <a:buChar char="•"/>
            </a:pPr>
            <a:r>
              <a:rPr lang="en-US" altLang="zh-CN" sz="3000" dirty="0" smtClean="0"/>
              <a:t>Run-length compression (RLC) and PE data gating</a:t>
            </a:r>
          </a:p>
          <a:p>
            <a:pPr marL="457200" indent="-457200">
              <a:buFont typeface="Arial" panose="020B0604020202020204" pitchFamily="34" charset="0"/>
              <a:buChar char="•"/>
            </a:pPr>
            <a:endParaRPr lang="zh-CN" altLang="en-US" sz="3000" dirty="0"/>
          </a:p>
        </p:txBody>
      </p:sp>
    </p:spTree>
    <p:extLst>
      <p:ext uri="{BB962C8B-B14F-4D97-AF65-F5344CB8AC3E}">
        <p14:creationId xmlns:p14="http://schemas.microsoft.com/office/powerpoint/2010/main" val="1137665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420470" y="-274434"/>
            <a:ext cx="7038369" cy="2999186"/>
          </a:xfrm>
          <a:prstGeom prst="rect">
            <a:avLst/>
          </a:prstGeom>
        </p:spPr>
      </p:pic>
      <p:sp>
        <p:nvSpPr>
          <p:cNvPr id="5" name="矩形 4"/>
          <p:cNvSpPr/>
          <p:nvPr/>
        </p:nvSpPr>
        <p:spPr>
          <a:xfrm>
            <a:off x="175449" y="2575252"/>
            <a:ext cx="11841101" cy="4293483"/>
          </a:xfrm>
          <a:prstGeom prst="rect">
            <a:avLst/>
          </a:prstGeom>
        </p:spPr>
        <p:txBody>
          <a:bodyPr wrap="square">
            <a:spAutoFit/>
          </a:bodyPr>
          <a:lstStyle/>
          <a:p>
            <a:pPr marL="285750" indent="-285750">
              <a:buFont typeface="Arial" panose="020B0604020202020204" pitchFamily="34" charset="0"/>
              <a:buChar char="•"/>
            </a:pPr>
            <a:r>
              <a:rPr lang="zh-CN" altLang="en-US" sz="2100" dirty="0" smtClean="0"/>
              <a:t>two clock domains:</a:t>
            </a:r>
            <a:endParaRPr lang="en-US" altLang="zh-CN" sz="2100" dirty="0" smtClean="0"/>
          </a:p>
          <a:p>
            <a:r>
              <a:rPr lang="en-US" altLang="zh-CN" sz="2100" dirty="0"/>
              <a:t> </a:t>
            </a:r>
            <a:r>
              <a:rPr lang="en-US" altLang="zh-CN" sz="2100" dirty="0" smtClean="0"/>
              <a:t>   </a:t>
            </a:r>
            <a:r>
              <a:rPr lang="zh-CN" altLang="en-US" sz="2100" dirty="0" smtClean="0"/>
              <a:t>1. Link clock is used to control the data transmission of on-chip storage and off chip DRAM.</a:t>
            </a:r>
            <a:endParaRPr lang="en-US" altLang="zh-CN" sz="2100" dirty="0" smtClean="0"/>
          </a:p>
          <a:p>
            <a:r>
              <a:rPr lang="en-US" altLang="zh-CN" sz="2100" dirty="0"/>
              <a:t> </a:t>
            </a:r>
            <a:r>
              <a:rPr lang="en-US" altLang="zh-CN" sz="2100" dirty="0" smtClean="0"/>
              <a:t>   </a:t>
            </a:r>
            <a:r>
              <a:rPr lang="zh-CN" altLang="en-US" sz="2100" dirty="0" smtClean="0"/>
              <a:t>2. Core clock is used to control the processing of system on chip. </a:t>
            </a:r>
            <a:endParaRPr lang="en-US" altLang="zh-CN" sz="2100" dirty="0" smtClean="0"/>
          </a:p>
          <a:p>
            <a:r>
              <a:rPr lang="zh-CN" altLang="en-US" sz="2100" dirty="0" smtClean="0"/>
              <a:t>The two clock domains are asynchronous, so they are independent of each other and exchange data through FIFO. In the core clock domain, the main structures include PE array, GLB, RLC codec and a relu module. </a:t>
            </a:r>
            <a:endParaRPr lang="en-US" altLang="zh-CN" sz="2100" dirty="0" smtClean="0"/>
          </a:p>
          <a:p>
            <a:pPr marL="285750" indent="-285750">
              <a:buFont typeface="Arial" panose="020B0604020202020204" pitchFamily="34" charset="0"/>
              <a:buChar char="•"/>
            </a:pPr>
            <a:r>
              <a:rPr lang="zh-CN" altLang="en-US" sz="2100" dirty="0" smtClean="0"/>
              <a:t>The storage layer of the whole system is divided into four layers, which are arranged in descending order of energy consumption, including the communication between DRAM, GLB and PE and the internal storage units (Spads) of PE. The control of the whole system is also divided into two levels. </a:t>
            </a:r>
            <a:endParaRPr lang="en-US" altLang="zh-CN" sz="2100" dirty="0" smtClean="0"/>
          </a:p>
          <a:p>
            <a:pPr marL="285750" indent="-285750">
              <a:buFont typeface="Arial" panose="020B0604020202020204" pitchFamily="34" charset="0"/>
              <a:buChar char="•"/>
            </a:pPr>
            <a:r>
              <a:rPr lang="zh-CN" altLang="en-US" sz="2100" dirty="0" smtClean="0"/>
              <a:t>The top-level control has the following three points</a:t>
            </a:r>
            <a:endParaRPr lang="en-US" altLang="zh-CN" sz="2100" dirty="0" smtClean="0"/>
          </a:p>
          <a:p>
            <a:r>
              <a:rPr lang="en-US" altLang="zh-CN" sz="2100" dirty="0"/>
              <a:t> </a:t>
            </a:r>
            <a:r>
              <a:rPr lang="en-US" altLang="zh-CN" sz="2100" dirty="0" smtClean="0"/>
              <a:t>   </a:t>
            </a:r>
            <a:r>
              <a:rPr lang="zh-CN" altLang="en-US" sz="2100" dirty="0" smtClean="0"/>
              <a:t>1. Data communication between DRAM and GLB</a:t>
            </a:r>
            <a:endParaRPr lang="en-US" altLang="zh-CN" sz="2100" dirty="0"/>
          </a:p>
          <a:p>
            <a:r>
              <a:rPr lang="en-US" altLang="zh-CN" sz="2100" dirty="0" smtClean="0"/>
              <a:t>    </a:t>
            </a:r>
            <a:r>
              <a:rPr lang="zh-CN" altLang="en-US" sz="2100" dirty="0" smtClean="0"/>
              <a:t>2. Communication between PE array and GLB through NOC</a:t>
            </a:r>
            <a:endParaRPr lang="en-US" altLang="zh-CN" sz="2100" dirty="0"/>
          </a:p>
          <a:p>
            <a:r>
              <a:rPr lang="zh-CN" altLang="en-US" sz="2100" dirty="0" smtClean="0"/>
              <a:t>    3. The operation of RLC codec and relu modules, and the bottom control is the internal control logic of PE, which also makes the operations between PES independent and do not need to be synchronized.</a:t>
            </a:r>
            <a:endParaRPr lang="zh-CN" altLang="en-US" sz="2100" dirty="0"/>
          </a:p>
        </p:txBody>
      </p:sp>
    </p:spTree>
    <p:extLst>
      <p:ext uri="{BB962C8B-B14F-4D97-AF65-F5344CB8AC3E}">
        <p14:creationId xmlns:p14="http://schemas.microsoft.com/office/powerpoint/2010/main" val="29927602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2.ENERGY-EFFICIENT FEATURES</a:t>
            </a:r>
            <a:r>
              <a:rPr lang="zh-CN" altLang="en-US" dirty="0" smtClean="0"/>
              <a:t/>
            </a:r>
            <a:br>
              <a:rPr lang="zh-CN" altLang="en-US" dirty="0" smtClean="0"/>
            </a:br>
            <a:endParaRPr lang="zh-CN" altLang="en-US" dirty="0"/>
          </a:p>
        </p:txBody>
      </p:sp>
      <p:sp>
        <p:nvSpPr>
          <p:cNvPr id="4" name="矩形 3"/>
          <p:cNvSpPr/>
          <p:nvPr/>
        </p:nvSpPr>
        <p:spPr>
          <a:xfrm>
            <a:off x="2046051" y="2010412"/>
            <a:ext cx="8099898" cy="2677656"/>
          </a:xfrm>
          <a:prstGeom prst="rect">
            <a:avLst/>
          </a:prstGeom>
        </p:spPr>
        <p:txBody>
          <a:bodyPr wrap="square">
            <a:spAutoFit/>
          </a:bodyPr>
          <a:lstStyle/>
          <a:p>
            <a:pPr marL="285750" indent="-285750">
              <a:buFont typeface="Arial" panose="020B0604020202020204" pitchFamily="34" charset="0"/>
              <a:buChar char="•"/>
            </a:pPr>
            <a:r>
              <a:rPr lang="zh-CN" altLang="en-US" sz="2800" dirty="0" smtClean="0"/>
              <a:t>Accelerators improve energy efficiency mainly from two aspects, namely </a:t>
            </a:r>
            <a:endParaRPr lang="en-US" altLang="zh-CN" sz="2800" dirty="0" smtClean="0"/>
          </a:p>
          <a:p>
            <a:r>
              <a:rPr lang="zh-CN" altLang="en-US" sz="2800" dirty="0" smtClean="0"/>
              <a:t/>
            </a:r>
            <a:br>
              <a:rPr lang="zh-CN" altLang="en-US" sz="2800" dirty="0" smtClean="0"/>
            </a:br>
            <a:r>
              <a:rPr lang="zh-CN" altLang="en-US" sz="2800" dirty="0" smtClean="0"/>
              <a:t> 1. Reduce data transmission times </a:t>
            </a:r>
            <a:endParaRPr lang="en-US" altLang="zh-CN" sz="2800" dirty="0" smtClean="0"/>
          </a:p>
          <a:p>
            <a:r>
              <a:rPr lang="zh-CN" altLang="en-US" sz="2800" dirty="0" smtClean="0"/>
              <a:t/>
            </a:r>
            <a:br>
              <a:rPr lang="zh-CN" altLang="en-US" sz="2800" dirty="0" smtClean="0"/>
            </a:br>
            <a:r>
              <a:rPr lang="zh-CN" altLang="en-US" sz="2800" dirty="0" smtClean="0"/>
              <a:t> 2. Statistics using data</a:t>
            </a:r>
            <a:endParaRPr lang="zh-CN" altLang="en-US" sz="2800" dirty="0"/>
          </a:p>
        </p:txBody>
      </p:sp>
    </p:spTree>
    <p:extLst>
      <p:ext uri="{BB962C8B-B14F-4D97-AF65-F5344CB8AC3E}">
        <p14:creationId xmlns:p14="http://schemas.microsoft.com/office/powerpoint/2010/main" val="2620210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水滴">
  <a:themeElements>
    <a:clrScheme name="水滴">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水滴">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水滴">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TM04033925[[fn=水滴]]</Template>
  <TotalTime>225</TotalTime>
  <Words>2550</Words>
  <Application>Microsoft Office PowerPoint</Application>
  <PresentationFormat>宽屏</PresentationFormat>
  <Paragraphs>198</Paragraphs>
  <Slides>35</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宋体</vt:lpstr>
      <vt:lpstr>Arial</vt:lpstr>
      <vt:lpstr>Calibri</vt:lpstr>
      <vt:lpstr>Century Schoolbook</vt:lpstr>
      <vt:lpstr>Tw Cen MT</vt:lpstr>
      <vt:lpstr>水滴</vt:lpstr>
      <vt:lpstr>PowerPoint 演示文稿</vt:lpstr>
      <vt:lpstr>contents</vt:lpstr>
      <vt:lpstr>abstract</vt:lpstr>
      <vt:lpstr>convolution</vt:lpstr>
      <vt:lpstr>Eyeriss system architecture</vt:lpstr>
      <vt:lpstr>parameters</vt:lpstr>
      <vt:lpstr>Main features</vt:lpstr>
      <vt:lpstr>PowerPoint 演示文稿</vt:lpstr>
      <vt:lpstr>2.ENERGY-EFFICIENT FEATURES </vt:lpstr>
      <vt:lpstr>A. Energy-Efficient Dataflow: Row Stationary</vt:lpstr>
      <vt:lpstr>1-D Convolution Primitive in a PE </vt:lpstr>
      <vt:lpstr>2-D Convolution PE Set</vt:lpstr>
      <vt:lpstr>PowerPoint 演示文稿</vt:lpstr>
      <vt:lpstr>Dimensions Beyond 2-D in PE Array</vt:lpstr>
      <vt:lpstr>Dimensions Beyond 2-D in PE Array</vt:lpstr>
      <vt:lpstr>Dimensions Beyond 2-D in PE Array</vt:lpstr>
      <vt:lpstr>Multiple PE Sets in the PE Array</vt:lpstr>
      <vt:lpstr>Multiple PE Sets in the PE Array</vt:lpstr>
      <vt:lpstr>B. Exploit Data Statistics</vt:lpstr>
      <vt:lpstr>Run-length compression (RLC)</vt:lpstr>
      <vt:lpstr>3.SYSTEM MODULES </vt:lpstr>
      <vt:lpstr>A.Global Buffer</vt:lpstr>
      <vt:lpstr>B. Network-on-Chip</vt:lpstr>
      <vt:lpstr>B.Network-on-Chip  1)Global Input Network</vt:lpstr>
      <vt:lpstr>PowerPoint 演示文稿</vt:lpstr>
      <vt:lpstr>Network-on-Chip</vt:lpstr>
      <vt:lpstr>C. Processing Element and Data Gating </vt:lpstr>
      <vt:lpstr>Experiment&amp;Result</vt:lpstr>
      <vt:lpstr>PowerPoint 演示文稿</vt:lpstr>
      <vt:lpstr>A. AlexNet</vt:lpstr>
      <vt:lpstr>B. VGG-16</vt:lpstr>
      <vt:lpstr>Conclusion</vt:lpstr>
      <vt:lpstr>Limitation and critiques</vt:lpstr>
      <vt:lpstr>PowerPoint 演示文稿</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ASUS</cp:lastModifiedBy>
  <cp:revision>176</cp:revision>
  <dcterms:created xsi:type="dcterms:W3CDTF">2021-07-27T01:03:08Z</dcterms:created>
  <dcterms:modified xsi:type="dcterms:W3CDTF">2021-07-27T04:51:07Z</dcterms:modified>
</cp:coreProperties>
</file>